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 bookmarkIdSeed="2">
  <p:sldMasterIdLst>
    <p:sldMasterId id="2147483669" r:id="rId1"/>
  </p:sldMasterIdLst>
  <p:notesMasterIdLst>
    <p:notesMasterId r:id="rId16"/>
  </p:notesMasterIdLst>
  <p:sldIdLst>
    <p:sldId id="256" r:id="rId2"/>
    <p:sldId id="285" r:id="rId3"/>
    <p:sldId id="289" r:id="rId4"/>
    <p:sldId id="286" r:id="rId5"/>
    <p:sldId id="277" r:id="rId6"/>
    <p:sldId id="281" r:id="rId7"/>
    <p:sldId id="290" r:id="rId8"/>
    <p:sldId id="291" r:id="rId9"/>
    <p:sldId id="292" r:id="rId10"/>
    <p:sldId id="272" r:id="rId11"/>
    <p:sldId id="279" r:id="rId12"/>
    <p:sldId id="283" r:id="rId13"/>
    <p:sldId id="280" r:id="rId14"/>
    <p:sldId id="293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723" autoAdjust="0"/>
    <p:restoredTop sz="94662" autoAdjust="0"/>
  </p:normalViewPr>
  <p:slideViewPr>
    <p:cSldViewPr snapToGrid="0" snapToObjects="1">
      <p:cViewPr varScale="1">
        <p:scale>
          <a:sx n="81" d="100"/>
          <a:sy n="81" d="100"/>
        </p:scale>
        <p:origin x="492" y="2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84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E71089-0739-4FCE-B6F9-34530E0552F4}" type="datetimeFigureOut">
              <a:rPr lang="en-NZ" smtClean="0"/>
              <a:t>1/11/2017</a:t>
            </a:fld>
            <a:endParaRPr lang="en-N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D96DAC-78AA-4FAA-8ED6-71699D6CD46E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8763934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D96DAC-78AA-4FAA-8ED6-71699D6CD46E}" type="slidenum">
              <a:rPr lang="en-NZ" smtClean="0"/>
              <a:t>10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30867818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/>
          <p:cNvSpPr/>
          <p:nvPr/>
        </p:nvSpPr>
        <p:spPr>
          <a:xfrm>
            <a:off x="304800" y="228600"/>
            <a:ext cx="11594592" cy="603504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9"/>
          <p:cNvGrpSpPr>
            <a:grpSpLocks noChangeAspect="1"/>
          </p:cNvGrpSpPr>
          <p:nvPr/>
        </p:nvGrpSpPr>
        <p:grpSpPr bwMode="hidden">
          <a:xfrm>
            <a:off x="282220" y="5353963"/>
            <a:ext cx="11631168" cy="1331580"/>
            <a:chOff x="-3905250" y="4294188"/>
            <a:chExt cx="13011150" cy="1892300"/>
          </a:xfrm>
        </p:grpSpPr>
        <p:sp>
          <p:nvSpPr>
            <p:cNvPr id="11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5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600200"/>
            <a:ext cx="10363200" cy="1780108"/>
          </a:xfrm>
        </p:spPr>
        <p:txBody>
          <a:bodyPr anchor="b">
            <a:normAutofit/>
          </a:bodyPr>
          <a:lstStyle>
            <a:lvl1pPr>
              <a:defRPr sz="44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556001"/>
            <a:ext cx="8534400" cy="14732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ctr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ounded Rectangle 20"/>
          <p:cNvSpPr/>
          <p:nvPr/>
        </p:nvSpPr>
        <p:spPr bwMode="hidden">
          <a:xfrm>
            <a:off x="304800" y="228600"/>
            <a:ext cx="11594592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 bwMode="hidden">
          <a:xfrm>
            <a:off x="282220" y="714191"/>
            <a:ext cx="11631168" cy="1331580"/>
            <a:chOff x="-3905250" y="4294188"/>
            <a:chExt cx="13011150" cy="1892300"/>
          </a:xfrm>
        </p:grpSpPr>
        <p:sp>
          <p:nvSpPr>
            <p:cNvPr id="16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0" name="Freeform 19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1447801"/>
            <a:ext cx="2743200" cy="4487333"/>
          </a:xfrm>
        </p:spPr>
        <p:txBody>
          <a:bodyPr vert="eaVert" anchor="ctr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1447800"/>
            <a:ext cx="8026400" cy="4487334"/>
          </a:xfrm>
        </p:spPr>
        <p:txBody>
          <a:bodyPr vert="eaVert"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304800" y="228600"/>
            <a:ext cx="11594592" cy="4736592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14"/>
          <p:cNvSpPr>
            <a:spLocks/>
          </p:cNvSpPr>
          <p:nvPr/>
        </p:nvSpPr>
        <p:spPr bwMode="hidden">
          <a:xfrm>
            <a:off x="8063251" y="4203592"/>
            <a:ext cx="3835239" cy="714026"/>
          </a:xfrm>
          <a:custGeom>
            <a:avLst/>
            <a:gdLst/>
            <a:ahLst/>
            <a:cxnLst>
              <a:cxn ang="0">
                <a:pos x="2700" y="0"/>
              </a:cxn>
              <a:cxn ang="0">
                <a:pos x="2700" y="0"/>
              </a:cxn>
              <a:cxn ang="0">
                <a:pos x="2586" y="18"/>
              </a:cxn>
              <a:cxn ang="0">
                <a:pos x="2470" y="38"/>
              </a:cxn>
              <a:cxn ang="0">
                <a:pos x="2352" y="60"/>
              </a:cxn>
              <a:cxn ang="0">
                <a:pos x="2230" y="82"/>
              </a:cxn>
              <a:cxn ang="0">
                <a:pos x="2106" y="108"/>
              </a:cxn>
              <a:cxn ang="0">
                <a:pos x="1978" y="134"/>
              </a:cxn>
              <a:cxn ang="0">
                <a:pos x="1848" y="164"/>
              </a:cxn>
              <a:cxn ang="0">
                <a:pos x="1714" y="194"/>
              </a:cxn>
              <a:cxn ang="0">
                <a:pos x="1714" y="194"/>
              </a:cxn>
              <a:cxn ang="0">
                <a:pos x="1472" y="252"/>
              </a:cxn>
              <a:cxn ang="0">
                <a:pos x="1236" y="304"/>
              </a:cxn>
              <a:cxn ang="0">
                <a:pos x="1010" y="352"/>
              </a:cxn>
              <a:cxn ang="0">
                <a:pos x="792" y="398"/>
              </a:cxn>
              <a:cxn ang="0">
                <a:pos x="584" y="438"/>
              </a:cxn>
              <a:cxn ang="0">
                <a:pos x="382" y="474"/>
              </a:cxn>
              <a:cxn ang="0">
                <a:pos x="188" y="508"/>
              </a:cxn>
              <a:cxn ang="0">
                <a:pos x="0" y="538"/>
              </a:cxn>
              <a:cxn ang="0">
                <a:pos x="0" y="538"/>
              </a:cxn>
              <a:cxn ang="0">
                <a:pos x="130" y="556"/>
              </a:cxn>
              <a:cxn ang="0">
                <a:pos x="254" y="572"/>
              </a:cxn>
              <a:cxn ang="0">
                <a:pos x="374" y="586"/>
              </a:cxn>
              <a:cxn ang="0">
                <a:pos x="492" y="598"/>
              </a:cxn>
              <a:cxn ang="0">
                <a:pos x="606" y="610"/>
              </a:cxn>
              <a:cxn ang="0">
                <a:pos x="716" y="618"/>
              </a:cxn>
              <a:cxn ang="0">
                <a:pos x="822" y="626"/>
              </a:cxn>
              <a:cxn ang="0">
                <a:pos x="926" y="632"/>
              </a:cxn>
              <a:cxn ang="0">
                <a:pos x="1028" y="636"/>
              </a:cxn>
              <a:cxn ang="0">
                <a:pos x="1126" y="638"/>
              </a:cxn>
              <a:cxn ang="0">
                <a:pos x="1220" y="640"/>
              </a:cxn>
              <a:cxn ang="0">
                <a:pos x="1312" y="640"/>
              </a:cxn>
              <a:cxn ang="0">
                <a:pos x="1402" y="638"/>
              </a:cxn>
              <a:cxn ang="0">
                <a:pos x="1490" y="636"/>
              </a:cxn>
              <a:cxn ang="0">
                <a:pos x="1574" y="632"/>
              </a:cxn>
              <a:cxn ang="0">
                <a:pos x="1656" y="626"/>
              </a:cxn>
              <a:cxn ang="0">
                <a:pos x="1734" y="620"/>
              </a:cxn>
              <a:cxn ang="0">
                <a:pos x="1812" y="612"/>
              </a:cxn>
              <a:cxn ang="0">
                <a:pos x="1886" y="602"/>
              </a:cxn>
              <a:cxn ang="0">
                <a:pos x="1960" y="592"/>
              </a:cxn>
              <a:cxn ang="0">
                <a:pos x="2030" y="580"/>
              </a:cxn>
              <a:cxn ang="0">
                <a:pos x="2100" y="568"/>
              </a:cxn>
              <a:cxn ang="0">
                <a:pos x="2166" y="554"/>
              </a:cxn>
              <a:cxn ang="0">
                <a:pos x="2232" y="540"/>
              </a:cxn>
              <a:cxn ang="0">
                <a:pos x="2296" y="524"/>
              </a:cxn>
              <a:cxn ang="0">
                <a:pos x="2358" y="508"/>
              </a:cxn>
              <a:cxn ang="0">
                <a:pos x="2418" y="490"/>
              </a:cxn>
              <a:cxn ang="0">
                <a:pos x="2478" y="472"/>
              </a:cxn>
              <a:cxn ang="0">
                <a:pos x="2592" y="432"/>
              </a:cxn>
              <a:cxn ang="0">
                <a:pos x="2702" y="390"/>
              </a:cxn>
              <a:cxn ang="0">
                <a:pos x="2702" y="390"/>
              </a:cxn>
              <a:cxn ang="0">
                <a:pos x="2706" y="388"/>
              </a:cxn>
              <a:cxn ang="0">
                <a:pos x="2706" y="388"/>
              </a:cxn>
              <a:cxn ang="0">
                <a:pos x="2706" y="0"/>
              </a:cxn>
              <a:cxn ang="0">
                <a:pos x="2706" y="0"/>
              </a:cxn>
              <a:cxn ang="0">
                <a:pos x="2700" y="0"/>
              </a:cxn>
              <a:cxn ang="0">
                <a:pos x="2700" y="0"/>
              </a:cxn>
            </a:cxnLst>
            <a:rect l="0" t="0" r="r" b="b"/>
            <a:pathLst>
              <a:path w="2706" h="640">
                <a:moveTo>
                  <a:pt x="2700" y="0"/>
                </a:moveTo>
                <a:lnTo>
                  <a:pt x="2700" y="0"/>
                </a:lnTo>
                <a:lnTo>
                  <a:pt x="2586" y="18"/>
                </a:lnTo>
                <a:lnTo>
                  <a:pt x="2470" y="38"/>
                </a:lnTo>
                <a:lnTo>
                  <a:pt x="2352" y="60"/>
                </a:lnTo>
                <a:lnTo>
                  <a:pt x="2230" y="82"/>
                </a:lnTo>
                <a:lnTo>
                  <a:pt x="2106" y="108"/>
                </a:lnTo>
                <a:lnTo>
                  <a:pt x="1978" y="134"/>
                </a:lnTo>
                <a:lnTo>
                  <a:pt x="1848" y="164"/>
                </a:lnTo>
                <a:lnTo>
                  <a:pt x="1714" y="194"/>
                </a:lnTo>
                <a:lnTo>
                  <a:pt x="1714" y="194"/>
                </a:lnTo>
                <a:lnTo>
                  <a:pt x="1472" y="252"/>
                </a:lnTo>
                <a:lnTo>
                  <a:pt x="1236" y="304"/>
                </a:lnTo>
                <a:lnTo>
                  <a:pt x="1010" y="352"/>
                </a:lnTo>
                <a:lnTo>
                  <a:pt x="792" y="398"/>
                </a:lnTo>
                <a:lnTo>
                  <a:pt x="584" y="438"/>
                </a:lnTo>
                <a:lnTo>
                  <a:pt x="382" y="474"/>
                </a:lnTo>
                <a:lnTo>
                  <a:pt x="188" y="508"/>
                </a:lnTo>
                <a:lnTo>
                  <a:pt x="0" y="538"/>
                </a:lnTo>
                <a:lnTo>
                  <a:pt x="0" y="538"/>
                </a:lnTo>
                <a:lnTo>
                  <a:pt x="130" y="556"/>
                </a:lnTo>
                <a:lnTo>
                  <a:pt x="254" y="572"/>
                </a:lnTo>
                <a:lnTo>
                  <a:pt x="374" y="586"/>
                </a:lnTo>
                <a:lnTo>
                  <a:pt x="492" y="598"/>
                </a:lnTo>
                <a:lnTo>
                  <a:pt x="606" y="610"/>
                </a:lnTo>
                <a:lnTo>
                  <a:pt x="716" y="618"/>
                </a:lnTo>
                <a:lnTo>
                  <a:pt x="822" y="626"/>
                </a:lnTo>
                <a:lnTo>
                  <a:pt x="926" y="632"/>
                </a:lnTo>
                <a:lnTo>
                  <a:pt x="1028" y="636"/>
                </a:lnTo>
                <a:lnTo>
                  <a:pt x="1126" y="638"/>
                </a:lnTo>
                <a:lnTo>
                  <a:pt x="1220" y="640"/>
                </a:lnTo>
                <a:lnTo>
                  <a:pt x="1312" y="640"/>
                </a:lnTo>
                <a:lnTo>
                  <a:pt x="1402" y="638"/>
                </a:lnTo>
                <a:lnTo>
                  <a:pt x="1490" y="636"/>
                </a:lnTo>
                <a:lnTo>
                  <a:pt x="1574" y="632"/>
                </a:lnTo>
                <a:lnTo>
                  <a:pt x="1656" y="626"/>
                </a:lnTo>
                <a:lnTo>
                  <a:pt x="1734" y="620"/>
                </a:lnTo>
                <a:lnTo>
                  <a:pt x="1812" y="612"/>
                </a:lnTo>
                <a:lnTo>
                  <a:pt x="1886" y="602"/>
                </a:lnTo>
                <a:lnTo>
                  <a:pt x="1960" y="592"/>
                </a:lnTo>
                <a:lnTo>
                  <a:pt x="2030" y="580"/>
                </a:lnTo>
                <a:lnTo>
                  <a:pt x="2100" y="568"/>
                </a:lnTo>
                <a:lnTo>
                  <a:pt x="2166" y="554"/>
                </a:lnTo>
                <a:lnTo>
                  <a:pt x="2232" y="540"/>
                </a:lnTo>
                <a:lnTo>
                  <a:pt x="2296" y="524"/>
                </a:lnTo>
                <a:lnTo>
                  <a:pt x="2358" y="508"/>
                </a:lnTo>
                <a:lnTo>
                  <a:pt x="2418" y="490"/>
                </a:lnTo>
                <a:lnTo>
                  <a:pt x="2478" y="472"/>
                </a:lnTo>
                <a:lnTo>
                  <a:pt x="2592" y="432"/>
                </a:lnTo>
                <a:lnTo>
                  <a:pt x="2702" y="390"/>
                </a:lnTo>
                <a:lnTo>
                  <a:pt x="2702" y="390"/>
                </a:lnTo>
                <a:lnTo>
                  <a:pt x="2706" y="388"/>
                </a:lnTo>
                <a:lnTo>
                  <a:pt x="2706" y="388"/>
                </a:lnTo>
                <a:lnTo>
                  <a:pt x="2706" y="0"/>
                </a:lnTo>
                <a:lnTo>
                  <a:pt x="2706" y="0"/>
                </a:lnTo>
                <a:lnTo>
                  <a:pt x="2700" y="0"/>
                </a:lnTo>
                <a:lnTo>
                  <a:pt x="2700" y="0"/>
                </a:lnTo>
                <a:close/>
              </a:path>
            </a:pathLst>
          </a:custGeom>
          <a:solidFill>
            <a:schemeClr val="bg2">
              <a:alpha val="29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Freeform 18"/>
          <p:cNvSpPr>
            <a:spLocks/>
          </p:cNvSpPr>
          <p:nvPr/>
        </p:nvSpPr>
        <p:spPr bwMode="hidden">
          <a:xfrm>
            <a:off x="3492427" y="4075290"/>
            <a:ext cx="7392687" cy="850138"/>
          </a:xfrm>
          <a:custGeom>
            <a:avLst/>
            <a:gdLst/>
            <a:ahLst/>
            <a:cxnLst>
              <a:cxn ang="0">
                <a:pos x="5216" y="714"/>
              </a:cxn>
              <a:cxn ang="0">
                <a:pos x="4984" y="686"/>
              </a:cxn>
              <a:cxn ang="0">
                <a:pos x="4478" y="610"/>
              </a:cxn>
              <a:cxn ang="0">
                <a:pos x="3914" y="508"/>
              </a:cxn>
              <a:cxn ang="0">
                <a:pos x="3286" y="374"/>
              </a:cxn>
              <a:cxn ang="0">
                <a:pos x="2946" y="296"/>
              </a:cxn>
              <a:cxn ang="0">
                <a:pos x="2682" y="236"/>
              </a:cxn>
              <a:cxn ang="0">
                <a:pos x="2430" y="184"/>
              </a:cxn>
              <a:cxn ang="0">
                <a:pos x="2190" y="140"/>
              </a:cxn>
              <a:cxn ang="0">
                <a:pos x="1960" y="102"/>
              </a:cxn>
              <a:cxn ang="0">
                <a:pos x="1740" y="72"/>
              </a:cxn>
              <a:cxn ang="0">
                <a:pos x="1334" y="28"/>
              </a:cxn>
              <a:cxn ang="0">
                <a:pos x="970" y="4"/>
              </a:cxn>
              <a:cxn ang="0">
                <a:pos x="644" y="0"/>
              </a:cxn>
              <a:cxn ang="0">
                <a:pos x="358" y="10"/>
              </a:cxn>
              <a:cxn ang="0">
                <a:pos x="110" y="32"/>
              </a:cxn>
              <a:cxn ang="0">
                <a:pos x="0" y="48"/>
              </a:cxn>
              <a:cxn ang="0">
                <a:pos x="314" y="86"/>
              </a:cxn>
              <a:cxn ang="0">
                <a:pos x="652" y="140"/>
              </a:cxn>
              <a:cxn ang="0">
                <a:pos x="1014" y="210"/>
              </a:cxn>
              <a:cxn ang="0">
                <a:pos x="1402" y="296"/>
              </a:cxn>
              <a:cxn ang="0">
                <a:pos x="1756" y="378"/>
              </a:cxn>
              <a:cxn ang="0">
                <a:pos x="2408" y="516"/>
              </a:cxn>
              <a:cxn ang="0">
                <a:pos x="2708" y="572"/>
              </a:cxn>
              <a:cxn ang="0">
                <a:pos x="2992" y="620"/>
              </a:cxn>
              <a:cxn ang="0">
                <a:pos x="3260" y="662"/>
              </a:cxn>
              <a:cxn ang="0">
                <a:pos x="3512" y="694"/>
              </a:cxn>
              <a:cxn ang="0">
                <a:pos x="3750" y="722"/>
              </a:cxn>
              <a:cxn ang="0">
                <a:pos x="3974" y="740"/>
              </a:cxn>
              <a:cxn ang="0">
                <a:pos x="4184" y="754"/>
              </a:cxn>
              <a:cxn ang="0">
                <a:pos x="4384" y="762"/>
              </a:cxn>
              <a:cxn ang="0">
                <a:pos x="4570" y="762"/>
              </a:cxn>
              <a:cxn ang="0">
                <a:pos x="4746" y="758"/>
              </a:cxn>
              <a:cxn ang="0">
                <a:pos x="4912" y="748"/>
              </a:cxn>
              <a:cxn ang="0">
                <a:pos x="5068" y="732"/>
              </a:cxn>
              <a:cxn ang="0">
                <a:pos x="5216" y="714"/>
              </a:cxn>
            </a:cxnLst>
            <a:rect l="0" t="0" r="r" b="b"/>
            <a:pathLst>
              <a:path w="5216" h="762">
                <a:moveTo>
                  <a:pt x="5216" y="714"/>
                </a:moveTo>
                <a:lnTo>
                  <a:pt x="5216" y="714"/>
                </a:lnTo>
                <a:lnTo>
                  <a:pt x="5102" y="700"/>
                </a:lnTo>
                <a:lnTo>
                  <a:pt x="4984" y="686"/>
                </a:lnTo>
                <a:lnTo>
                  <a:pt x="4738" y="652"/>
                </a:lnTo>
                <a:lnTo>
                  <a:pt x="4478" y="610"/>
                </a:lnTo>
                <a:lnTo>
                  <a:pt x="4204" y="564"/>
                </a:lnTo>
                <a:lnTo>
                  <a:pt x="3914" y="508"/>
                </a:lnTo>
                <a:lnTo>
                  <a:pt x="3608" y="446"/>
                </a:lnTo>
                <a:lnTo>
                  <a:pt x="3286" y="374"/>
                </a:lnTo>
                <a:lnTo>
                  <a:pt x="2946" y="296"/>
                </a:lnTo>
                <a:lnTo>
                  <a:pt x="2946" y="296"/>
                </a:lnTo>
                <a:lnTo>
                  <a:pt x="2812" y="266"/>
                </a:lnTo>
                <a:lnTo>
                  <a:pt x="2682" y="236"/>
                </a:lnTo>
                <a:lnTo>
                  <a:pt x="2556" y="210"/>
                </a:lnTo>
                <a:lnTo>
                  <a:pt x="2430" y="184"/>
                </a:lnTo>
                <a:lnTo>
                  <a:pt x="2308" y="162"/>
                </a:lnTo>
                <a:lnTo>
                  <a:pt x="2190" y="140"/>
                </a:lnTo>
                <a:lnTo>
                  <a:pt x="2074" y="120"/>
                </a:lnTo>
                <a:lnTo>
                  <a:pt x="1960" y="102"/>
                </a:lnTo>
                <a:lnTo>
                  <a:pt x="1850" y="86"/>
                </a:lnTo>
                <a:lnTo>
                  <a:pt x="1740" y="72"/>
                </a:lnTo>
                <a:lnTo>
                  <a:pt x="1532" y="46"/>
                </a:lnTo>
                <a:lnTo>
                  <a:pt x="1334" y="28"/>
                </a:lnTo>
                <a:lnTo>
                  <a:pt x="1148" y="14"/>
                </a:lnTo>
                <a:lnTo>
                  <a:pt x="970" y="4"/>
                </a:lnTo>
                <a:lnTo>
                  <a:pt x="802" y="0"/>
                </a:lnTo>
                <a:lnTo>
                  <a:pt x="644" y="0"/>
                </a:lnTo>
                <a:lnTo>
                  <a:pt x="496" y="4"/>
                </a:lnTo>
                <a:lnTo>
                  <a:pt x="358" y="10"/>
                </a:lnTo>
                <a:lnTo>
                  <a:pt x="230" y="20"/>
                </a:lnTo>
                <a:lnTo>
                  <a:pt x="110" y="32"/>
                </a:lnTo>
                <a:lnTo>
                  <a:pt x="0" y="48"/>
                </a:lnTo>
                <a:lnTo>
                  <a:pt x="0" y="48"/>
                </a:lnTo>
                <a:lnTo>
                  <a:pt x="154" y="66"/>
                </a:lnTo>
                <a:lnTo>
                  <a:pt x="314" y="86"/>
                </a:lnTo>
                <a:lnTo>
                  <a:pt x="480" y="112"/>
                </a:lnTo>
                <a:lnTo>
                  <a:pt x="652" y="140"/>
                </a:lnTo>
                <a:lnTo>
                  <a:pt x="830" y="174"/>
                </a:lnTo>
                <a:lnTo>
                  <a:pt x="1014" y="210"/>
                </a:lnTo>
                <a:lnTo>
                  <a:pt x="1206" y="250"/>
                </a:lnTo>
                <a:lnTo>
                  <a:pt x="1402" y="296"/>
                </a:lnTo>
                <a:lnTo>
                  <a:pt x="1402" y="296"/>
                </a:lnTo>
                <a:lnTo>
                  <a:pt x="1756" y="378"/>
                </a:lnTo>
                <a:lnTo>
                  <a:pt x="2092" y="450"/>
                </a:lnTo>
                <a:lnTo>
                  <a:pt x="2408" y="516"/>
                </a:lnTo>
                <a:lnTo>
                  <a:pt x="2562" y="544"/>
                </a:lnTo>
                <a:lnTo>
                  <a:pt x="2708" y="572"/>
                </a:lnTo>
                <a:lnTo>
                  <a:pt x="2852" y="598"/>
                </a:lnTo>
                <a:lnTo>
                  <a:pt x="2992" y="620"/>
                </a:lnTo>
                <a:lnTo>
                  <a:pt x="3128" y="642"/>
                </a:lnTo>
                <a:lnTo>
                  <a:pt x="3260" y="662"/>
                </a:lnTo>
                <a:lnTo>
                  <a:pt x="3388" y="678"/>
                </a:lnTo>
                <a:lnTo>
                  <a:pt x="3512" y="694"/>
                </a:lnTo>
                <a:lnTo>
                  <a:pt x="3632" y="708"/>
                </a:lnTo>
                <a:lnTo>
                  <a:pt x="3750" y="722"/>
                </a:lnTo>
                <a:lnTo>
                  <a:pt x="3864" y="732"/>
                </a:lnTo>
                <a:lnTo>
                  <a:pt x="3974" y="740"/>
                </a:lnTo>
                <a:lnTo>
                  <a:pt x="4080" y="748"/>
                </a:lnTo>
                <a:lnTo>
                  <a:pt x="4184" y="754"/>
                </a:lnTo>
                <a:lnTo>
                  <a:pt x="4286" y="758"/>
                </a:lnTo>
                <a:lnTo>
                  <a:pt x="4384" y="762"/>
                </a:lnTo>
                <a:lnTo>
                  <a:pt x="4478" y="762"/>
                </a:lnTo>
                <a:lnTo>
                  <a:pt x="4570" y="762"/>
                </a:lnTo>
                <a:lnTo>
                  <a:pt x="4660" y="760"/>
                </a:lnTo>
                <a:lnTo>
                  <a:pt x="4746" y="758"/>
                </a:lnTo>
                <a:lnTo>
                  <a:pt x="4830" y="754"/>
                </a:lnTo>
                <a:lnTo>
                  <a:pt x="4912" y="748"/>
                </a:lnTo>
                <a:lnTo>
                  <a:pt x="4992" y="740"/>
                </a:lnTo>
                <a:lnTo>
                  <a:pt x="5068" y="732"/>
                </a:lnTo>
                <a:lnTo>
                  <a:pt x="5144" y="724"/>
                </a:lnTo>
                <a:lnTo>
                  <a:pt x="5216" y="714"/>
                </a:lnTo>
                <a:lnTo>
                  <a:pt x="5216" y="714"/>
                </a:lnTo>
                <a:close/>
              </a:path>
            </a:pathLst>
          </a:custGeom>
          <a:solidFill>
            <a:schemeClr val="bg2">
              <a:alpha val="4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reeform 22"/>
          <p:cNvSpPr>
            <a:spLocks/>
          </p:cNvSpPr>
          <p:nvPr/>
        </p:nvSpPr>
        <p:spPr bwMode="hidden">
          <a:xfrm>
            <a:off x="3771637" y="4087562"/>
            <a:ext cx="7290640" cy="774272"/>
          </a:xfrm>
          <a:custGeom>
            <a:avLst/>
            <a:gdLst/>
            <a:ahLst/>
            <a:cxnLst>
              <a:cxn ang="0">
                <a:pos x="0" y="70"/>
              </a:cxn>
              <a:cxn ang="0">
                <a:pos x="0" y="70"/>
              </a:cxn>
              <a:cxn ang="0">
                <a:pos x="18" y="66"/>
              </a:cxn>
              <a:cxn ang="0">
                <a:pos x="72" y="56"/>
              </a:cxn>
              <a:cxn ang="0">
                <a:pos x="164" y="42"/>
              </a:cxn>
              <a:cxn ang="0">
                <a:pos x="224" y="34"/>
              </a:cxn>
              <a:cxn ang="0">
                <a:pos x="294" y="26"/>
              </a:cxn>
              <a:cxn ang="0">
                <a:pos x="372" y="20"/>
              </a:cxn>
              <a:cxn ang="0">
                <a:pos x="462" y="14"/>
              </a:cxn>
              <a:cxn ang="0">
                <a:pos x="560" y="8"/>
              </a:cxn>
              <a:cxn ang="0">
                <a:pos x="670" y="4"/>
              </a:cxn>
              <a:cxn ang="0">
                <a:pos x="790" y="2"/>
              </a:cxn>
              <a:cxn ang="0">
                <a:pos x="920" y="0"/>
              </a:cxn>
              <a:cxn ang="0">
                <a:pos x="1060" y="2"/>
              </a:cxn>
              <a:cxn ang="0">
                <a:pos x="1210" y="6"/>
              </a:cxn>
              <a:cxn ang="0">
                <a:pos x="1372" y="14"/>
              </a:cxn>
              <a:cxn ang="0">
                <a:pos x="1544" y="24"/>
              </a:cxn>
              <a:cxn ang="0">
                <a:pos x="1726" y="40"/>
              </a:cxn>
              <a:cxn ang="0">
                <a:pos x="1920" y="58"/>
              </a:cxn>
              <a:cxn ang="0">
                <a:pos x="2126" y="80"/>
              </a:cxn>
              <a:cxn ang="0">
                <a:pos x="2342" y="106"/>
              </a:cxn>
              <a:cxn ang="0">
                <a:pos x="2570" y="138"/>
              </a:cxn>
              <a:cxn ang="0">
                <a:pos x="2808" y="174"/>
              </a:cxn>
              <a:cxn ang="0">
                <a:pos x="3058" y="216"/>
              </a:cxn>
              <a:cxn ang="0">
                <a:pos x="3320" y="266"/>
              </a:cxn>
              <a:cxn ang="0">
                <a:pos x="3594" y="320"/>
              </a:cxn>
              <a:cxn ang="0">
                <a:pos x="3880" y="380"/>
              </a:cxn>
              <a:cxn ang="0">
                <a:pos x="4178" y="448"/>
              </a:cxn>
              <a:cxn ang="0">
                <a:pos x="4488" y="522"/>
              </a:cxn>
              <a:cxn ang="0">
                <a:pos x="4810" y="604"/>
              </a:cxn>
              <a:cxn ang="0">
                <a:pos x="5144" y="694"/>
              </a:cxn>
            </a:cxnLst>
            <a:rect l="0" t="0" r="r" b="b"/>
            <a:pathLst>
              <a:path w="5144" h="694">
                <a:moveTo>
                  <a:pt x="0" y="70"/>
                </a:moveTo>
                <a:lnTo>
                  <a:pt x="0" y="70"/>
                </a:lnTo>
                <a:lnTo>
                  <a:pt x="18" y="66"/>
                </a:lnTo>
                <a:lnTo>
                  <a:pt x="72" y="56"/>
                </a:lnTo>
                <a:lnTo>
                  <a:pt x="164" y="42"/>
                </a:lnTo>
                <a:lnTo>
                  <a:pt x="224" y="34"/>
                </a:lnTo>
                <a:lnTo>
                  <a:pt x="294" y="26"/>
                </a:lnTo>
                <a:lnTo>
                  <a:pt x="372" y="20"/>
                </a:lnTo>
                <a:lnTo>
                  <a:pt x="462" y="14"/>
                </a:lnTo>
                <a:lnTo>
                  <a:pt x="560" y="8"/>
                </a:lnTo>
                <a:lnTo>
                  <a:pt x="670" y="4"/>
                </a:lnTo>
                <a:lnTo>
                  <a:pt x="790" y="2"/>
                </a:lnTo>
                <a:lnTo>
                  <a:pt x="920" y="0"/>
                </a:lnTo>
                <a:lnTo>
                  <a:pt x="1060" y="2"/>
                </a:lnTo>
                <a:lnTo>
                  <a:pt x="1210" y="6"/>
                </a:lnTo>
                <a:lnTo>
                  <a:pt x="1372" y="14"/>
                </a:lnTo>
                <a:lnTo>
                  <a:pt x="1544" y="24"/>
                </a:lnTo>
                <a:lnTo>
                  <a:pt x="1726" y="40"/>
                </a:lnTo>
                <a:lnTo>
                  <a:pt x="1920" y="58"/>
                </a:lnTo>
                <a:lnTo>
                  <a:pt x="2126" y="80"/>
                </a:lnTo>
                <a:lnTo>
                  <a:pt x="2342" y="106"/>
                </a:lnTo>
                <a:lnTo>
                  <a:pt x="2570" y="138"/>
                </a:lnTo>
                <a:lnTo>
                  <a:pt x="2808" y="174"/>
                </a:lnTo>
                <a:lnTo>
                  <a:pt x="3058" y="216"/>
                </a:lnTo>
                <a:lnTo>
                  <a:pt x="3320" y="266"/>
                </a:lnTo>
                <a:lnTo>
                  <a:pt x="3594" y="320"/>
                </a:lnTo>
                <a:lnTo>
                  <a:pt x="3880" y="380"/>
                </a:lnTo>
                <a:lnTo>
                  <a:pt x="4178" y="448"/>
                </a:lnTo>
                <a:lnTo>
                  <a:pt x="4488" y="522"/>
                </a:lnTo>
                <a:lnTo>
                  <a:pt x="4810" y="604"/>
                </a:lnTo>
                <a:lnTo>
                  <a:pt x="5144" y="694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26"/>
          <p:cNvSpPr>
            <a:spLocks/>
          </p:cNvSpPr>
          <p:nvPr/>
        </p:nvSpPr>
        <p:spPr bwMode="hidden">
          <a:xfrm>
            <a:off x="7479319" y="4074175"/>
            <a:ext cx="4410667" cy="651549"/>
          </a:xfrm>
          <a:custGeom>
            <a:avLst/>
            <a:gdLst/>
            <a:ahLst/>
            <a:cxnLst>
              <a:cxn ang="0">
                <a:pos x="0" y="584"/>
              </a:cxn>
              <a:cxn ang="0">
                <a:pos x="0" y="584"/>
              </a:cxn>
              <a:cxn ang="0">
                <a:pos x="90" y="560"/>
              </a:cxn>
              <a:cxn ang="0">
                <a:pos x="336" y="498"/>
              </a:cxn>
              <a:cxn ang="0">
                <a:pos x="506" y="456"/>
              </a:cxn>
              <a:cxn ang="0">
                <a:pos x="702" y="410"/>
              </a:cxn>
              <a:cxn ang="0">
                <a:pos x="920" y="360"/>
              </a:cxn>
              <a:cxn ang="0">
                <a:pos x="1154" y="306"/>
              </a:cxn>
              <a:cxn ang="0">
                <a:pos x="1402" y="254"/>
              </a:cxn>
              <a:cxn ang="0">
                <a:pos x="1656" y="202"/>
              </a:cxn>
              <a:cxn ang="0">
                <a:pos x="1916" y="154"/>
              </a:cxn>
              <a:cxn ang="0">
                <a:pos x="2174" y="108"/>
              </a:cxn>
              <a:cxn ang="0">
                <a:pos x="2302" y="88"/>
              </a:cxn>
              <a:cxn ang="0">
                <a:pos x="2426" y="68"/>
              </a:cxn>
              <a:cxn ang="0">
                <a:pos x="2550" y="52"/>
              </a:cxn>
              <a:cxn ang="0">
                <a:pos x="2670" y="36"/>
              </a:cxn>
              <a:cxn ang="0">
                <a:pos x="2788" y="24"/>
              </a:cxn>
              <a:cxn ang="0">
                <a:pos x="2900" y="14"/>
              </a:cxn>
              <a:cxn ang="0">
                <a:pos x="3008" y="6"/>
              </a:cxn>
              <a:cxn ang="0">
                <a:pos x="3112" y="0"/>
              </a:cxn>
            </a:cxnLst>
            <a:rect l="0" t="0" r="r" b="b"/>
            <a:pathLst>
              <a:path w="3112" h="584">
                <a:moveTo>
                  <a:pt x="0" y="584"/>
                </a:moveTo>
                <a:lnTo>
                  <a:pt x="0" y="584"/>
                </a:lnTo>
                <a:lnTo>
                  <a:pt x="90" y="560"/>
                </a:lnTo>
                <a:lnTo>
                  <a:pt x="336" y="498"/>
                </a:lnTo>
                <a:lnTo>
                  <a:pt x="506" y="456"/>
                </a:lnTo>
                <a:lnTo>
                  <a:pt x="702" y="410"/>
                </a:lnTo>
                <a:lnTo>
                  <a:pt x="920" y="360"/>
                </a:lnTo>
                <a:lnTo>
                  <a:pt x="1154" y="306"/>
                </a:lnTo>
                <a:lnTo>
                  <a:pt x="1402" y="254"/>
                </a:lnTo>
                <a:lnTo>
                  <a:pt x="1656" y="202"/>
                </a:lnTo>
                <a:lnTo>
                  <a:pt x="1916" y="154"/>
                </a:lnTo>
                <a:lnTo>
                  <a:pt x="2174" y="108"/>
                </a:lnTo>
                <a:lnTo>
                  <a:pt x="2302" y="88"/>
                </a:lnTo>
                <a:lnTo>
                  <a:pt x="2426" y="68"/>
                </a:lnTo>
                <a:lnTo>
                  <a:pt x="2550" y="52"/>
                </a:lnTo>
                <a:lnTo>
                  <a:pt x="2670" y="36"/>
                </a:lnTo>
                <a:lnTo>
                  <a:pt x="2788" y="24"/>
                </a:lnTo>
                <a:lnTo>
                  <a:pt x="2900" y="14"/>
                </a:lnTo>
                <a:lnTo>
                  <a:pt x="3008" y="6"/>
                </a:lnTo>
                <a:lnTo>
                  <a:pt x="3112" y="0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 useBgFill="1">
        <p:nvSpPr>
          <p:cNvPr id="13" name="Freeform 10"/>
          <p:cNvSpPr>
            <a:spLocks/>
          </p:cNvSpPr>
          <p:nvPr/>
        </p:nvSpPr>
        <p:spPr bwMode="hidden">
          <a:xfrm>
            <a:off x="282220" y="4058555"/>
            <a:ext cx="11631168" cy="1329874"/>
          </a:xfrm>
          <a:custGeom>
            <a:avLst/>
            <a:gdLst/>
            <a:ahLst/>
            <a:cxnLst>
              <a:cxn ang="0">
                <a:pos x="8192" y="512"/>
              </a:cxn>
              <a:cxn ang="0">
                <a:pos x="8040" y="570"/>
              </a:cxn>
              <a:cxn ang="0">
                <a:pos x="7878" y="620"/>
              </a:cxn>
              <a:cxn ang="0">
                <a:pos x="7706" y="666"/>
              </a:cxn>
              <a:cxn ang="0">
                <a:pos x="7522" y="702"/>
              </a:cxn>
              <a:cxn ang="0">
                <a:pos x="7322" y="730"/>
              </a:cxn>
              <a:cxn ang="0">
                <a:pos x="7106" y="750"/>
              </a:cxn>
              <a:cxn ang="0">
                <a:pos x="6872" y="762"/>
              </a:cxn>
              <a:cxn ang="0">
                <a:pos x="6618" y="760"/>
              </a:cxn>
              <a:cxn ang="0">
                <a:pos x="6342" y="750"/>
              </a:cxn>
              <a:cxn ang="0">
                <a:pos x="6042" y="726"/>
              </a:cxn>
              <a:cxn ang="0">
                <a:pos x="5716" y="690"/>
              </a:cxn>
              <a:cxn ang="0">
                <a:pos x="5364" y="642"/>
              </a:cxn>
              <a:cxn ang="0">
                <a:pos x="4982" y="578"/>
              </a:cxn>
              <a:cxn ang="0">
                <a:pos x="4568" y="500"/>
              </a:cxn>
              <a:cxn ang="0">
                <a:pos x="4122" y="406"/>
              </a:cxn>
              <a:cxn ang="0">
                <a:pos x="3640" y="296"/>
              </a:cxn>
              <a:cxn ang="0">
                <a:pos x="3396" y="240"/>
              </a:cxn>
              <a:cxn ang="0">
                <a:pos x="2934" y="148"/>
              </a:cxn>
              <a:cxn ang="0">
                <a:pos x="2512" y="82"/>
              </a:cxn>
              <a:cxn ang="0">
                <a:pos x="2126" y="36"/>
              </a:cxn>
              <a:cxn ang="0">
                <a:pos x="1776" y="10"/>
              </a:cxn>
              <a:cxn ang="0">
                <a:pos x="1462" y="0"/>
              </a:cxn>
              <a:cxn ang="0">
                <a:pos x="1182" y="4"/>
              </a:cxn>
              <a:cxn ang="0">
                <a:pos x="934" y="20"/>
              </a:cxn>
              <a:cxn ang="0">
                <a:pos x="716" y="44"/>
              </a:cxn>
              <a:cxn ang="0">
                <a:pos x="530" y="74"/>
              </a:cxn>
              <a:cxn ang="0">
                <a:pos x="374" y="108"/>
              </a:cxn>
              <a:cxn ang="0">
                <a:pos x="248" y="144"/>
              </a:cxn>
              <a:cxn ang="0">
                <a:pos x="148" y="176"/>
              </a:cxn>
              <a:cxn ang="0">
                <a:pos x="48" y="216"/>
              </a:cxn>
              <a:cxn ang="0">
                <a:pos x="0" y="240"/>
              </a:cxn>
              <a:cxn ang="0">
                <a:pos x="8192" y="1192"/>
              </a:cxn>
              <a:cxn ang="0">
                <a:pos x="8196" y="1186"/>
              </a:cxn>
              <a:cxn ang="0">
                <a:pos x="8196" y="510"/>
              </a:cxn>
              <a:cxn ang="0">
                <a:pos x="8192" y="512"/>
              </a:cxn>
            </a:cxnLst>
            <a:rect l="0" t="0" r="r" b="b"/>
            <a:pathLst>
              <a:path w="8196" h="1192">
                <a:moveTo>
                  <a:pt x="8192" y="512"/>
                </a:moveTo>
                <a:lnTo>
                  <a:pt x="8192" y="512"/>
                </a:lnTo>
                <a:lnTo>
                  <a:pt x="8116" y="542"/>
                </a:lnTo>
                <a:lnTo>
                  <a:pt x="8040" y="570"/>
                </a:lnTo>
                <a:lnTo>
                  <a:pt x="7960" y="596"/>
                </a:lnTo>
                <a:lnTo>
                  <a:pt x="7878" y="620"/>
                </a:lnTo>
                <a:lnTo>
                  <a:pt x="7794" y="644"/>
                </a:lnTo>
                <a:lnTo>
                  <a:pt x="7706" y="666"/>
                </a:lnTo>
                <a:lnTo>
                  <a:pt x="7616" y="684"/>
                </a:lnTo>
                <a:lnTo>
                  <a:pt x="7522" y="702"/>
                </a:lnTo>
                <a:lnTo>
                  <a:pt x="7424" y="718"/>
                </a:lnTo>
                <a:lnTo>
                  <a:pt x="7322" y="730"/>
                </a:lnTo>
                <a:lnTo>
                  <a:pt x="7216" y="742"/>
                </a:lnTo>
                <a:lnTo>
                  <a:pt x="7106" y="750"/>
                </a:lnTo>
                <a:lnTo>
                  <a:pt x="6992" y="758"/>
                </a:lnTo>
                <a:lnTo>
                  <a:pt x="6872" y="762"/>
                </a:lnTo>
                <a:lnTo>
                  <a:pt x="6748" y="762"/>
                </a:lnTo>
                <a:lnTo>
                  <a:pt x="6618" y="760"/>
                </a:lnTo>
                <a:lnTo>
                  <a:pt x="6482" y="756"/>
                </a:lnTo>
                <a:lnTo>
                  <a:pt x="6342" y="750"/>
                </a:lnTo>
                <a:lnTo>
                  <a:pt x="6196" y="740"/>
                </a:lnTo>
                <a:lnTo>
                  <a:pt x="6042" y="726"/>
                </a:lnTo>
                <a:lnTo>
                  <a:pt x="5882" y="710"/>
                </a:lnTo>
                <a:lnTo>
                  <a:pt x="5716" y="690"/>
                </a:lnTo>
                <a:lnTo>
                  <a:pt x="5544" y="668"/>
                </a:lnTo>
                <a:lnTo>
                  <a:pt x="5364" y="642"/>
                </a:lnTo>
                <a:lnTo>
                  <a:pt x="5176" y="612"/>
                </a:lnTo>
                <a:lnTo>
                  <a:pt x="4982" y="578"/>
                </a:lnTo>
                <a:lnTo>
                  <a:pt x="4778" y="540"/>
                </a:lnTo>
                <a:lnTo>
                  <a:pt x="4568" y="500"/>
                </a:lnTo>
                <a:lnTo>
                  <a:pt x="4348" y="454"/>
                </a:lnTo>
                <a:lnTo>
                  <a:pt x="4122" y="406"/>
                </a:lnTo>
                <a:lnTo>
                  <a:pt x="3886" y="354"/>
                </a:lnTo>
                <a:lnTo>
                  <a:pt x="3640" y="296"/>
                </a:lnTo>
                <a:lnTo>
                  <a:pt x="3640" y="296"/>
                </a:lnTo>
                <a:lnTo>
                  <a:pt x="3396" y="240"/>
                </a:lnTo>
                <a:lnTo>
                  <a:pt x="3160" y="192"/>
                </a:lnTo>
                <a:lnTo>
                  <a:pt x="2934" y="148"/>
                </a:lnTo>
                <a:lnTo>
                  <a:pt x="2718" y="112"/>
                </a:lnTo>
                <a:lnTo>
                  <a:pt x="2512" y="82"/>
                </a:lnTo>
                <a:lnTo>
                  <a:pt x="2314" y="56"/>
                </a:lnTo>
                <a:lnTo>
                  <a:pt x="2126" y="36"/>
                </a:lnTo>
                <a:lnTo>
                  <a:pt x="1948" y="20"/>
                </a:lnTo>
                <a:lnTo>
                  <a:pt x="1776" y="10"/>
                </a:lnTo>
                <a:lnTo>
                  <a:pt x="1616" y="2"/>
                </a:lnTo>
                <a:lnTo>
                  <a:pt x="1462" y="0"/>
                </a:lnTo>
                <a:lnTo>
                  <a:pt x="1318" y="0"/>
                </a:lnTo>
                <a:lnTo>
                  <a:pt x="1182" y="4"/>
                </a:lnTo>
                <a:lnTo>
                  <a:pt x="1054" y="10"/>
                </a:lnTo>
                <a:lnTo>
                  <a:pt x="934" y="20"/>
                </a:lnTo>
                <a:lnTo>
                  <a:pt x="822" y="30"/>
                </a:lnTo>
                <a:lnTo>
                  <a:pt x="716" y="44"/>
                </a:lnTo>
                <a:lnTo>
                  <a:pt x="620" y="58"/>
                </a:lnTo>
                <a:lnTo>
                  <a:pt x="530" y="74"/>
                </a:lnTo>
                <a:lnTo>
                  <a:pt x="450" y="92"/>
                </a:lnTo>
                <a:lnTo>
                  <a:pt x="374" y="108"/>
                </a:lnTo>
                <a:lnTo>
                  <a:pt x="308" y="126"/>
                </a:lnTo>
                <a:lnTo>
                  <a:pt x="248" y="144"/>
                </a:lnTo>
                <a:lnTo>
                  <a:pt x="194" y="160"/>
                </a:lnTo>
                <a:lnTo>
                  <a:pt x="148" y="176"/>
                </a:lnTo>
                <a:lnTo>
                  <a:pt x="108" y="192"/>
                </a:lnTo>
                <a:lnTo>
                  <a:pt x="48" y="216"/>
                </a:lnTo>
                <a:lnTo>
                  <a:pt x="12" y="234"/>
                </a:lnTo>
                <a:lnTo>
                  <a:pt x="0" y="240"/>
                </a:lnTo>
                <a:lnTo>
                  <a:pt x="0" y="1192"/>
                </a:lnTo>
                <a:lnTo>
                  <a:pt x="8192" y="1192"/>
                </a:lnTo>
                <a:lnTo>
                  <a:pt x="8192" y="1192"/>
                </a:lnTo>
                <a:lnTo>
                  <a:pt x="8196" y="1186"/>
                </a:lnTo>
                <a:lnTo>
                  <a:pt x="8196" y="1186"/>
                </a:lnTo>
                <a:lnTo>
                  <a:pt x="8196" y="510"/>
                </a:lnTo>
                <a:lnTo>
                  <a:pt x="8196" y="510"/>
                </a:lnTo>
                <a:lnTo>
                  <a:pt x="8192" y="512"/>
                </a:lnTo>
                <a:lnTo>
                  <a:pt x="8192" y="512"/>
                </a:lnTo>
                <a:close/>
              </a:path>
            </a:pathLst>
          </a:custGeom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0043" y="2463560"/>
            <a:ext cx="10363200" cy="1524000"/>
          </a:xfrm>
        </p:spPr>
        <p:txBody>
          <a:bodyPr anchor="t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23153" y="1437449"/>
            <a:ext cx="8556979" cy="939801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902207" y="2679192"/>
            <a:ext cx="5096256" cy="3447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6193536" y="2679192"/>
            <a:ext cx="5096256" cy="3447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2208" y="2678114"/>
            <a:ext cx="5096256" cy="639762"/>
          </a:xfrm>
        </p:spPr>
        <p:txBody>
          <a:bodyPr anchor="ctr"/>
          <a:lstStyle>
            <a:lvl1pPr marL="0" indent="0" algn="ctr">
              <a:buNone/>
              <a:defRPr sz="2400" b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03110" y="3429001"/>
            <a:ext cx="5093407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7600" y="2678113"/>
            <a:ext cx="5096256" cy="639762"/>
          </a:xfrm>
        </p:spPr>
        <p:txBody>
          <a:bodyPr anchor="ctr"/>
          <a:lstStyle>
            <a:lvl1pPr marL="0" indent="0" algn="ctr">
              <a:buNone/>
              <a:defRPr sz="2400" b="0" i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7" y="3429001"/>
            <a:ext cx="5096256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11/1/2017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11/1/2017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304800" y="228600"/>
            <a:ext cx="11594592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 bwMode="hidden">
          <a:xfrm>
            <a:off x="282220" y="714191"/>
            <a:ext cx="11631168" cy="1329874"/>
            <a:chOff x="-3905251" y="4294188"/>
            <a:chExt cx="13027839" cy="1892300"/>
          </a:xfrm>
        </p:grpSpPr>
        <p:sp>
          <p:nvSpPr>
            <p:cNvPr id="7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1" name="Freeform 10"/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11/1/2017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304800" y="228600"/>
            <a:ext cx="11594592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9200" y="3581401"/>
            <a:ext cx="4470400" cy="1905001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2" name="Group 23"/>
          <p:cNvGrpSpPr>
            <a:grpSpLocks noChangeAspect="1"/>
          </p:cNvGrpSpPr>
          <p:nvPr/>
        </p:nvGrpSpPr>
        <p:grpSpPr bwMode="hidden">
          <a:xfrm>
            <a:off x="282220" y="714191"/>
            <a:ext cx="11631168" cy="1331580"/>
            <a:chOff x="-3905250" y="4294188"/>
            <a:chExt cx="13011150" cy="1892300"/>
          </a:xfrm>
        </p:grpSpPr>
        <p:sp>
          <p:nvSpPr>
            <p:cNvPr id="25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9" name="Freeform 28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2" name="Title 21"/>
          <p:cNvSpPr>
            <a:spLocks noGrp="1"/>
          </p:cNvSpPr>
          <p:nvPr>
            <p:ph type="title"/>
          </p:nvPr>
        </p:nvSpPr>
        <p:spPr>
          <a:xfrm>
            <a:off x="1219200" y="2286000"/>
            <a:ext cx="4470400" cy="1252728"/>
          </a:xfrm>
        </p:spPr>
        <p:txBody>
          <a:bodyPr anchor="b">
            <a:noAutofit/>
          </a:bodyPr>
          <a:lstStyle>
            <a:lvl1pPr algn="l">
              <a:defRPr sz="32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02616" y="1828800"/>
            <a:ext cx="5205435" cy="3810000"/>
          </a:xfrm>
        </p:spPr>
        <p:txBody>
          <a:bodyPr anchor="ctr"/>
          <a:lstStyle>
            <a:lvl1pPr>
              <a:buClr>
                <a:schemeClr val="bg1"/>
              </a:buClr>
              <a:defRPr sz="2200">
                <a:solidFill>
                  <a:schemeClr val="tx2"/>
                </a:solidFill>
              </a:defRPr>
            </a:lvl1pPr>
            <a:lvl2pPr>
              <a:buClr>
                <a:schemeClr val="bg1"/>
              </a:buClr>
              <a:defRPr sz="2000">
                <a:solidFill>
                  <a:schemeClr val="tx2"/>
                </a:solidFill>
              </a:defRPr>
            </a:lvl2pPr>
            <a:lvl3pPr>
              <a:buClr>
                <a:schemeClr val="bg1"/>
              </a:buClr>
              <a:defRPr sz="1800">
                <a:solidFill>
                  <a:schemeClr val="tx2"/>
                </a:solidFill>
              </a:defRPr>
            </a:lvl3pPr>
            <a:lvl4pPr>
              <a:buClr>
                <a:schemeClr val="bg1"/>
              </a:buClr>
              <a:defRPr sz="1600">
                <a:solidFill>
                  <a:schemeClr val="tx2"/>
                </a:solidFill>
              </a:defRPr>
            </a:lvl4pPr>
            <a:lvl5pPr>
              <a:buClr>
                <a:schemeClr val="bg1"/>
              </a:buClr>
              <a:defRPr sz="1600">
                <a:solidFill>
                  <a:schemeClr val="tx2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304800" y="228600"/>
            <a:ext cx="11594592" cy="603504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 bwMode="hidden">
          <a:xfrm>
            <a:off x="282220" y="5353963"/>
            <a:ext cx="11631168" cy="1331580"/>
            <a:chOff x="-3905250" y="4294188"/>
            <a:chExt cx="13011150" cy="1892300"/>
          </a:xfrm>
        </p:grpSpPr>
        <p:sp>
          <p:nvSpPr>
            <p:cNvPr id="10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4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8874" y="338667"/>
            <a:ext cx="5083527" cy="2429934"/>
          </a:xfrm>
        </p:spPr>
        <p:txBody>
          <a:bodyPr anchor="b">
            <a:normAutofit/>
          </a:bodyPr>
          <a:lstStyle>
            <a:lvl1pPr algn="l">
              <a:defRPr sz="28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91112" y="2785533"/>
            <a:ext cx="5091289" cy="242146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117600" y="1371600"/>
            <a:ext cx="4754880" cy="2926080"/>
          </a:xfrm>
          <a:prstGeom prst="roundRect">
            <a:avLst>
              <a:gd name="adj" fmla="val 3924"/>
            </a:avLst>
          </a:prstGeom>
          <a:solidFill>
            <a:schemeClr val="accent1"/>
          </a:solidFill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 fov="600000">
              <a:rot lat="240000" lon="19799999" rev="0"/>
            </a:camera>
            <a:lightRig rig="threePt" dir="t">
              <a:rot lat="0" lon="0" rev="2700000"/>
            </a:lightRig>
          </a:scene3d>
          <a:sp3d>
            <a:bevelT w="44450" h="31750"/>
          </a:sp3d>
        </p:spPr>
        <p:txBody>
          <a:bodyPr/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304800" y="228600"/>
            <a:ext cx="11594592" cy="2468880"/>
          </a:xfrm>
          <a:prstGeom prst="roundRect">
            <a:avLst>
              <a:gd name="adj" fmla="val 336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15"/>
          <p:cNvGrpSpPr>
            <a:grpSpLocks noChangeAspect="1"/>
          </p:cNvGrpSpPr>
          <p:nvPr/>
        </p:nvGrpSpPr>
        <p:grpSpPr bwMode="hidden">
          <a:xfrm>
            <a:off x="282220" y="1679429"/>
            <a:ext cx="11631168" cy="1329874"/>
            <a:chOff x="-3905251" y="4294188"/>
            <a:chExt cx="13027839" cy="1892300"/>
          </a:xfrm>
        </p:grpSpPr>
        <p:sp>
          <p:nvSpPr>
            <p:cNvPr id="17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1" name="Freeform 10"/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338328"/>
            <a:ext cx="10972800" cy="12527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84896" y="6250165"/>
            <a:ext cx="50489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2"/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11/1/2017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185" y="6250165"/>
            <a:ext cx="50489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21451" y="6250164"/>
            <a:ext cx="15491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2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62757" y="2675467"/>
            <a:ext cx="9877777" cy="34506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rgbClr val="FFFFFF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7432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576263" indent="-27432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55663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46304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178308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210312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242316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74320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tiff"/><Relationship Id="rId7" Type="http://schemas.openxmlformats.org/officeDocument/2006/relationships/image" Target="../media/image7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29.png"/><Relationship Id="rId7" Type="http://schemas.openxmlformats.org/officeDocument/2006/relationships/image" Target="../media/image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eg"/><Relationship Id="rId5" Type="http://schemas.openxmlformats.org/officeDocument/2006/relationships/image" Target="../media/image19.png"/><Relationship Id="rId4" Type="http://schemas.openxmlformats.org/officeDocument/2006/relationships/image" Target="../media/image20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eg"/><Relationship Id="rId5" Type="http://schemas.openxmlformats.org/officeDocument/2006/relationships/image" Target="../media/image19.png"/><Relationship Id="rId4" Type="http://schemas.openxmlformats.org/officeDocument/2006/relationships/image" Target="../media/image2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6153" y="1229939"/>
            <a:ext cx="8791575" cy="2387600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1844" y="407921"/>
            <a:ext cx="10408024" cy="1465608"/>
          </a:xfrm>
        </p:spPr>
        <p:txBody>
          <a:bodyPr>
            <a:noAutofit/>
          </a:bodyPr>
          <a:lstStyle/>
          <a:p>
            <a:pPr algn="ctr"/>
            <a:r>
              <a:rPr lang="en-US" sz="3600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3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(JNS) </a:t>
            </a:r>
            <a:r>
              <a:rPr lang="en-US" sz="3600" b="1" cap="none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Junior Neighbourhood Support </a:t>
            </a:r>
          </a:p>
          <a:p>
            <a:pPr algn="ctr"/>
            <a:r>
              <a:rPr lang="en-US" sz="3600" b="1" cap="none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Program</a:t>
            </a:r>
            <a:endParaRPr lang="en-US" sz="36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en-US" sz="3600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en-US" sz="3600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en-US" sz="3600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en-US" sz="3600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4" name="Picture 3" descr="master%20and%20badge%20Logo%20JNS%20copy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6594" y="1817163"/>
            <a:ext cx="3492096" cy="345261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021" y="5512315"/>
            <a:ext cx="2493599" cy="8316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extBox 8"/>
          <p:cNvSpPr txBox="1"/>
          <p:nvPr/>
        </p:nvSpPr>
        <p:spPr>
          <a:xfrm flipH="1">
            <a:off x="4581919" y="5997388"/>
            <a:ext cx="702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3767" y="5512315"/>
            <a:ext cx="3452983" cy="8298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 descr="letterhead_image.jpg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3664" y="5512315"/>
            <a:ext cx="4242060" cy="8316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29" name="Picture 5" descr="E:\Te Papapa School5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9092" y="3436848"/>
            <a:ext cx="2024390" cy="17544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E:\Te Papapa School1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8286" y="1644977"/>
            <a:ext cx="2037651" cy="15222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5B2BF177-7821-4807-AB48-77F1627B78E6}"/>
              </a:ext>
            </a:extLst>
          </p:cNvPr>
          <p:cNvGrpSpPr/>
          <p:nvPr/>
        </p:nvGrpSpPr>
        <p:grpSpPr>
          <a:xfrm>
            <a:off x="507478" y="914401"/>
            <a:ext cx="3632905" cy="4694548"/>
            <a:chOff x="507478" y="914401"/>
            <a:chExt cx="3632905" cy="4694548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4D12CDD4-EDAC-46EA-AAB2-52D9DFF1B46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07478" y="914401"/>
              <a:ext cx="3632905" cy="4694548"/>
            </a:xfrm>
            <a:prstGeom prst="rect">
              <a:avLst/>
            </a:prstGeom>
          </p:spPr>
        </p:pic>
        <p:pic>
          <p:nvPicPr>
            <p:cNvPr id="14" name="Picture 13" descr="master%20and%20badge%20Logo%20JNS%20copy.png">
              <a:extLst>
                <a:ext uri="{FF2B5EF4-FFF2-40B4-BE49-F238E27FC236}">
                  <a16:creationId xmlns:a16="http://schemas.microsoft.com/office/drawing/2014/main" id="{620A42EE-7B2B-4625-B75D-99307A82BB26}"/>
                </a:ext>
              </a:extLst>
            </p:cNvPr>
            <p:cNvPicPr/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91650" y="1329178"/>
              <a:ext cx="359320" cy="352227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20419560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19034" y="1947535"/>
            <a:ext cx="10201251" cy="4517410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 typeface="Wingdings 2" panose="05020102010507070707" pitchFamily="18" charset="2"/>
              <a:buChar char="ß"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 typeface="Wingdings 2" panose="05020102010507070707" pitchFamily="18" charset="2"/>
              <a:buChar char="ß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JNS Web Site for Teachers to Download the Materials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 typeface="Wingdings 2" panose="05020102010507070707" pitchFamily="18" charset="2"/>
              <a:buChar char="ß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Support Social Hubs e.g. Facebook, Instagram, Snapchat..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etc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 typeface="Wingdings 2" panose="05020102010507070707" pitchFamily="18" charset="2"/>
              <a:buChar char="ß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Online support Gateway to schools, families and communities 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 typeface="Wingdings 2" panose="05020102010507070707" pitchFamily="18" charset="2"/>
              <a:buChar char="ß"/>
            </a:pPr>
            <a:r>
              <a:rPr lang="en-NZ" dirty="0">
                <a:latin typeface="Arial" panose="020B0604020202020204" pitchFamily="34" charset="0"/>
                <a:cs typeface="Arial" panose="020B0604020202020204" pitchFamily="34" charset="0"/>
              </a:rPr>
              <a:t> Teachers will be backed by a JNS School Co-ordinator and Police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 typeface="Wingdings 2" panose="05020102010507070707" pitchFamily="18" charset="2"/>
              <a:buChar char="ß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Further Facilitate &amp; collaboration between schools, communities &amp; homes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 typeface="Wingdings 2" panose="05020102010507070707" pitchFamily="18" charset="2"/>
              <a:buChar char="ß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Providing Coverage to Regional / National schools for free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 typeface="Wingdings 2" panose="05020102010507070707" pitchFamily="18" charset="2"/>
              <a:buChar char="ß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Act as a database and collection of information and feedback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3858FCB-780D-495C-A24B-370643C9E72B}"/>
              </a:ext>
            </a:extLst>
          </p:cNvPr>
          <p:cNvSpPr txBox="1">
            <a:spLocks/>
          </p:cNvSpPr>
          <p:nvPr/>
        </p:nvSpPr>
        <p:spPr>
          <a:xfrm>
            <a:off x="362847" y="422734"/>
            <a:ext cx="11104775" cy="723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defRPr/>
            </a:pPr>
            <a:r>
              <a:rPr lang="en-NZ" sz="36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Additional Support &amp; Resources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CA3F458-0E16-4F36-9685-1E9CB7EF47B2}"/>
              </a:ext>
            </a:extLst>
          </p:cNvPr>
          <p:cNvSpPr/>
          <p:nvPr/>
        </p:nvSpPr>
        <p:spPr>
          <a:xfrm>
            <a:off x="319817" y="1819763"/>
            <a:ext cx="1074341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NZ" sz="3600" b="1" dirty="0"/>
              <a:t>…. And</a:t>
            </a:r>
          </a:p>
          <a:p>
            <a:pPr>
              <a:defRPr/>
            </a:pPr>
            <a:endParaRPr lang="en-NZ" sz="2000" b="1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877B59D-534D-479A-8F10-8BBF5C81C9BF}"/>
              </a:ext>
            </a:extLst>
          </p:cNvPr>
          <p:cNvGrpSpPr/>
          <p:nvPr/>
        </p:nvGrpSpPr>
        <p:grpSpPr>
          <a:xfrm>
            <a:off x="-1567" y="2296816"/>
            <a:ext cx="2441986" cy="3142874"/>
            <a:chOff x="507478" y="914401"/>
            <a:chExt cx="3632905" cy="4694548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172CE37F-D205-4CFA-93AB-6582A27EF6B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07478" y="914401"/>
              <a:ext cx="3632905" cy="4694548"/>
            </a:xfrm>
            <a:prstGeom prst="rect">
              <a:avLst/>
            </a:prstGeom>
          </p:spPr>
        </p:pic>
        <p:pic>
          <p:nvPicPr>
            <p:cNvPr id="11" name="Picture 10" descr="master%20and%20badge%20Logo%20JNS%20copy.png">
              <a:extLst>
                <a:ext uri="{FF2B5EF4-FFF2-40B4-BE49-F238E27FC236}">
                  <a16:creationId xmlns:a16="http://schemas.microsoft.com/office/drawing/2014/main" id="{00795105-4DCB-4EAD-B8B3-35C87B78061F}"/>
                </a:ext>
              </a:extLst>
            </p:cNvPr>
            <p:cNvPicPr/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91650" y="1329178"/>
              <a:ext cx="359320" cy="35222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A4435D49-532D-4D3C-9011-F5FE93FDC4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84357" y="2464142"/>
            <a:ext cx="3140809" cy="196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7873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3104" y="2237946"/>
            <a:ext cx="9369511" cy="3541714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 2" panose="05020102010507070707" pitchFamily="18" charset="2"/>
              <a:buChar char="ß"/>
            </a:pPr>
            <a:r>
              <a:rPr lang="en-NZ" sz="2800" b="1" dirty="0">
                <a:latin typeface="Arial" panose="020B0604020202020204" pitchFamily="34" charset="0"/>
                <a:cs typeface="Arial" panose="020B0604020202020204" pitchFamily="34" charset="0"/>
              </a:rPr>
              <a:t>  Maungakiekie-Tamaki Local Board Safety Plan</a:t>
            </a:r>
          </a:p>
          <a:p>
            <a:pPr>
              <a:lnSpc>
                <a:spcPct val="150000"/>
              </a:lnSpc>
              <a:buFont typeface="Wingdings 2" panose="05020102010507070707" pitchFamily="18" charset="2"/>
              <a:buChar char="ß"/>
            </a:pPr>
            <a:r>
              <a:rPr lang="en-NZ" sz="2800" b="1" dirty="0">
                <a:latin typeface="Arial" panose="020B0604020202020204" pitchFamily="34" charset="0"/>
                <a:cs typeface="Arial" panose="020B0604020202020204" pitchFamily="34" charset="0"/>
              </a:rPr>
              <a:t>  NZ Police Prevention First Strategy</a:t>
            </a:r>
          </a:p>
          <a:p>
            <a:pPr>
              <a:lnSpc>
                <a:spcPct val="150000"/>
              </a:lnSpc>
              <a:buFont typeface="Wingdings 2" panose="05020102010507070707" pitchFamily="18" charset="2"/>
              <a:buChar char="ß"/>
            </a:pPr>
            <a:r>
              <a:rPr lang="en-NZ" sz="2800" b="1" dirty="0">
                <a:latin typeface="Arial" panose="020B0604020202020204" pitchFamily="34" charset="0"/>
                <a:cs typeface="Arial" panose="020B0604020202020204" pitchFamily="34" charset="0"/>
              </a:rPr>
              <a:t>  Neighbourhood Support Auckland Strategic Plan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277325"/>
            <a:ext cx="9905998" cy="1005566"/>
          </a:xfrm>
        </p:spPr>
        <p:txBody>
          <a:bodyPr>
            <a:normAutofit/>
          </a:bodyPr>
          <a:lstStyle/>
          <a:p>
            <a:r>
              <a:rPr lang="en-NZ" sz="3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Strategic Alignment</a:t>
            </a:r>
          </a:p>
        </p:txBody>
      </p:sp>
      <p:pic>
        <p:nvPicPr>
          <p:cNvPr id="6146" name="Picture 2" descr="E:\Te Papapa School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183" y="4547790"/>
            <a:ext cx="2260190" cy="19588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E:\JNS Programme 2017\MT Photos\20170727_113523-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3825" y="4719046"/>
            <a:ext cx="4177709" cy="16163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3">
            <a:extLst>
              <a:ext uri="{FF2B5EF4-FFF2-40B4-BE49-F238E27FC236}">
                <a16:creationId xmlns:a16="http://schemas.microsoft.com/office/drawing/2014/main" id="{2F2532FC-9F2A-44CB-98C7-6512A86DA8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242" y="428478"/>
            <a:ext cx="1883033" cy="18094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0881AFB-895E-4683-B3B7-15D1156FB8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03981" y="2237946"/>
            <a:ext cx="2598941" cy="2805205"/>
          </a:xfrm>
          <a:prstGeom prst="rect">
            <a:avLst/>
          </a:prstGeom>
          <a:effectLst>
            <a:outerShdw blurRad="279400" dist="139700" dir="2820000" algn="ctr" rotWithShape="0">
              <a:schemeClr val="tx1">
                <a:alpha val="64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709996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4784" y="3258404"/>
            <a:ext cx="11495616" cy="397604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 typeface="Wingdings 2" panose="05020102010507070707" pitchFamily="18" charset="2"/>
              <a:buChar char="ß"/>
            </a:pPr>
            <a:r>
              <a:rPr lang="en-NZ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Annie </a:t>
            </a:r>
            <a:r>
              <a:rPr lang="en-NZ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Heem</a:t>
            </a:r>
            <a:r>
              <a:rPr lang="en-NZ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Avon Lines, Neighbourhood Support Auckland</a:t>
            </a: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 typeface="Wingdings 2" panose="05020102010507070707" pitchFamily="18" charset="2"/>
              <a:buChar char="ß"/>
            </a:pPr>
            <a:r>
              <a:rPr lang="en-NZ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Sgt Dean McEntee, S/Sgt Wayne </a:t>
            </a:r>
            <a:r>
              <a:rPr lang="en-NZ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Kitcher</a:t>
            </a:r>
            <a:r>
              <a:rPr lang="en-NZ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NZ Police </a:t>
            </a: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 typeface="Wingdings 2" panose="05020102010507070707" pitchFamily="18" charset="2"/>
              <a:buChar char="ß"/>
            </a:pPr>
            <a:r>
              <a:rPr lang="en-NZ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Michelle </a:t>
            </a:r>
            <a:r>
              <a:rPr lang="en-NZ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Amopiu</a:t>
            </a:r>
            <a:r>
              <a:rPr lang="en-NZ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Better Way Foundation Glen Green, </a:t>
            </a:r>
            <a:r>
              <a:rPr lang="en-NZ" sz="20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(Field Coordinator for the JNS Pilot Program ) </a:t>
            </a:r>
            <a:endParaRPr lang="en-NZ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 typeface="Wingdings 2" panose="05020102010507070707" pitchFamily="18" charset="2"/>
              <a:buChar char="ß"/>
            </a:pPr>
            <a:r>
              <a:rPr lang="en-NZ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Michael </a:t>
            </a:r>
            <a:r>
              <a:rPr lang="en-NZ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Alofa</a:t>
            </a:r>
            <a:r>
              <a:rPr lang="en-NZ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Auckland Council</a:t>
            </a: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002060"/>
              </a:buClr>
              <a:buFont typeface="Arial" panose="020B0604020202020204" pitchFamily="34" charset="0"/>
              <a:buChar char="•"/>
            </a:pPr>
            <a:endParaRPr lang="en-NZ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002060"/>
              </a:buClr>
              <a:buFont typeface="Arial" panose="020B0604020202020204" pitchFamily="34" charset="0"/>
              <a:buChar char="•"/>
            </a:pPr>
            <a:endParaRPr lang="en-NZ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4793" y="372857"/>
            <a:ext cx="9905998" cy="869088"/>
          </a:xfrm>
        </p:spPr>
        <p:txBody>
          <a:bodyPr>
            <a:normAutofit/>
          </a:bodyPr>
          <a:lstStyle/>
          <a:p>
            <a:r>
              <a:rPr lang="en-NZ" sz="3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Program Team &amp; Working Group</a:t>
            </a:r>
          </a:p>
        </p:txBody>
      </p:sp>
      <p:pic>
        <p:nvPicPr>
          <p:cNvPr id="6" name="Picture 3">
            <a:extLst>
              <a:ext uri="{FF2B5EF4-FFF2-40B4-BE49-F238E27FC236}">
                <a16:creationId xmlns:a16="http://schemas.microsoft.com/office/drawing/2014/main" id="{745D68B7-3D9B-427B-8E4F-CA2624134A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642" y="1329179"/>
            <a:ext cx="1883033" cy="18550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081A2833-9A58-45F0-AAE7-11F00620C2D4}"/>
              </a:ext>
            </a:extLst>
          </p:cNvPr>
          <p:cNvGrpSpPr/>
          <p:nvPr/>
        </p:nvGrpSpPr>
        <p:grpSpPr>
          <a:xfrm>
            <a:off x="9649579" y="1615751"/>
            <a:ext cx="2441986" cy="3142874"/>
            <a:chOff x="507478" y="914401"/>
            <a:chExt cx="3632905" cy="469454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8FABAA94-5D31-42D3-BDD5-8C831F7E3AC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07478" y="914401"/>
              <a:ext cx="3632905" cy="4694548"/>
            </a:xfrm>
            <a:prstGeom prst="rect">
              <a:avLst/>
            </a:prstGeom>
          </p:spPr>
        </p:pic>
        <p:pic>
          <p:nvPicPr>
            <p:cNvPr id="9" name="Picture 8" descr="master%20and%20badge%20Logo%20JNS%20copy.png">
              <a:extLst>
                <a:ext uri="{FF2B5EF4-FFF2-40B4-BE49-F238E27FC236}">
                  <a16:creationId xmlns:a16="http://schemas.microsoft.com/office/drawing/2014/main" id="{8B041964-77F7-4235-975A-3E6CE8F92088}"/>
                </a:ext>
              </a:extLst>
            </p:cNvPr>
            <p:cNvPicPr/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91650" y="1329178"/>
              <a:ext cx="359320" cy="352227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463141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64992" y="2170188"/>
            <a:ext cx="7342496" cy="3784980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NZ" sz="2800" b="1" dirty="0">
                <a:latin typeface="Arial" panose="020B0604020202020204" pitchFamily="34" charset="0"/>
                <a:cs typeface="Arial" panose="020B0604020202020204" pitchFamily="34" charset="0"/>
              </a:rPr>
              <a:t>Maungakiekie-Tamaki Local Board</a:t>
            </a:r>
          </a:p>
          <a:p>
            <a:pPr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NZ" sz="2800" b="1" dirty="0">
                <a:latin typeface="Arial" panose="020B0604020202020204" pitchFamily="34" charset="0"/>
                <a:cs typeface="Arial" panose="020B0604020202020204" pitchFamily="34" charset="0"/>
              </a:rPr>
              <a:t>Auckland City District Police</a:t>
            </a:r>
          </a:p>
          <a:p>
            <a:pPr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NZ" sz="2800" b="1" dirty="0">
                <a:latin typeface="Arial" panose="020B0604020202020204" pitchFamily="34" charset="0"/>
                <a:cs typeface="Arial" panose="020B0604020202020204" pitchFamily="34" charset="0"/>
              </a:rPr>
              <a:t>Neighbourhood Support Auckland</a:t>
            </a:r>
          </a:p>
          <a:p>
            <a:pPr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NZ" sz="2800" b="1" dirty="0">
                <a:latin typeface="Arial" panose="020B0604020202020204" pitchFamily="34" charset="0"/>
                <a:cs typeface="Arial" panose="020B0604020202020204" pitchFamily="34" charset="0"/>
              </a:rPr>
              <a:t>Local Schools</a:t>
            </a:r>
          </a:p>
          <a:p>
            <a:pPr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NZ" sz="2800" b="1" dirty="0">
                <a:latin typeface="Arial" panose="020B0604020202020204" pitchFamily="34" charset="0"/>
                <a:cs typeface="Arial" panose="020B0604020202020204" pitchFamily="34" charset="0"/>
              </a:rPr>
              <a:t>Auckland Council</a:t>
            </a:r>
          </a:p>
          <a:p>
            <a:pPr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NZ" sz="2800" b="1" dirty="0">
                <a:latin typeface="Arial" panose="020B0604020202020204" pitchFamily="34" charset="0"/>
                <a:cs typeface="Arial" panose="020B0604020202020204" pitchFamily="34" charset="0"/>
              </a:rPr>
              <a:t>There’s a Better Way Foundation</a:t>
            </a:r>
          </a:p>
          <a:p>
            <a:pPr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endParaRPr lang="en-NZ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endParaRPr lang="en-NZ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937327"/>
          </a:xfrm>
        </p:spPr>
        <p:txBody>
          <a:bodyPr>
            <a:normAutofit/>
          </a:bodyPr>
          <a:lstStyle/>
          <a:p>
            <a:r>
              <a:rPr lang="en-NZ" sz="3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Our Partners &amp; Supporters</a:t>
            </a: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242" y="395190"/>
            <a:ext cx="1883033" cy="18625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293" y="5420276"/>
            <a:ext cx="3349840" cy="1303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6780" y="5446739"/>
            <a:ext cx="3764542" cy="12769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4806" y="5458402"/>
            <a:ext cx="4077249" cy="12271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4678" y="5724953"/>
            <a:ext cx="1585465" cy="7813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74F4D2C1-A63A-429C-9BA4-C30814588269}"/>
              </a:ext>
            </a:extLst>
          </p:cNvPr>
          <p:cNvGrpSpPr/>
          <p:nvPr/>
        </p:nvGrpSpPr>
        <p:grpSpPr>
          <a:xfrm>
            <a:off x="9068716" y="1866816"/>
            <a:ext cx="2441986" cy="3142874"/>
            <a:chOff x="507478" y="914401"/>
            <a:chExt cx="3632905" cy="4694548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9638C9E-34E9-496D-8F27-FCBB6EAE535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07478" y="914401"/>
              <a:ext cx="3632905" cy="4694548"/>
            </a:xfrm>
            <a:prstGeom prst="rect">
              <a:avLst/>
            </a:prstGeom>
          </p:spPr>
        </p:pic>
        <p:pic>
          <p:nvPicPr>
            <p:cNvPr id="12" name="Picture 11" descr="master%20and%20badge%20Logo%20JNS%20copy.png">
              <a:extLst>
                <a:ext uri="{FF2B5EF4-FFF2-40B4-BE49-F238E27FC236}">
                  <a16:creationId xmlns:a16="http://schemas.microsoft.com/office/drawing/2014/main" id="{7818B41B-3D59-40E9-9DAF-9D3E15AA36F2}"/>
                </a:ext>
              </a:extLst>
            </p:cNvPr>
            <p:cNvPicPr/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91650" y="1329178"/>
              <a:ext cx="359320" cy="352227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8934200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6047E21-05D4-499E-B2FE-B8772D43BA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Health and Safety </a:t>
            </a:r>
            <a:endParaRPr lang="en-NZ" dirty="0"/>
          </a:p>
          <a:p>
            <a:endParaRPr lang="en-NZ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CB2FA5E-C5B7-4509-AE07-C218E4096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Notes</a:t>
            </a:r>
          </a:p>
        </p:txBody>
      </p:sp>
    </p:spTree>
    <p:extLst>
      <p:ext uri="{BB962C8B-B14F-4D97-AF65-F5344CB8AC3E}">
        <p14:creationId xmlns:p14="http://schemas.microsoft.com/office/powerpoint/2010/main" val="14151580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9A2FB56-42CA-44A9-89A9-CA9F44E61D24}"/>
              </a:ext>
            </a:extLst>
          </p:cNvPr>
          <p:cNvSpPr txBox="1">
            <a:spLocks/>
          </p:cNvSpPr>
          <p:nvPr/>
        </p:nvSpPr>
        <p:spPr>
          <a:xfrm>
            <a:off x="534970" y="516314"/>
            <a:ext cx="11104775" cy="723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defRPr/>
            </a:pPr>
            <a:r>
              <a:rPr lang="en-NZ" sz="36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What is Junior Neighbourhood Support?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41AB463-0D24-4FFB-A24D-43F0D117AD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995" y="1735044"/>
            <a:ext cx="10977513" cy="4786313"/>
          </a:xfrm>
        </p:spPr>
        <p:txBody>
          <a:bodyPr>
            <a:normAutofit fontScale="92500"/>
          </a:bodyPr>
          <a:lstStyle/>
          <a:p>
            <a:pPr eaLnBrk="1" hangingPunct="1">
              <a:buFont typeface="Wingdings 2" panose="05020102010507070707" pitchFamily="18" charset="2"/>
              <a:buNone/>
              <a:defRPr/>
            </a:pPr>
            <a:r>
              <a:rPr lang="en-NZ" sz="2400" b="1" u="sng" dirty="0">
                <a:latin typeface="Arial" panose="020B0604020202020204" pitchFamily="34" charset="0"/>
                <a:cs typeface="Arial" panose="020B0604020202020204" pitchFamily="34" charset="0"/>
              </a:rPr>
              <a:t>Mission Statement:</a:t>
            </a:r>
            <a:r>
              <a:rPr lang="en-NZ" sz="24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0" indent="0" eaLnBrk="1" hangingPunct="1">
              <a:buFont typeface="Wingdings 2" panose="05020102010507070707" pitchFamily="18" charset="2"/>
              <a:buNone/>
              <a:defRPr/>
            </a:pPr>
            <a:r>
              <a:rPr lang="en-NZ" sz="24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Junior Neighbourhood Support aims to make our homes, streets, neighbourhoods and communities safer and more caring places in which to live by fostering contact, understanding and friendliness between neighbours.</a:t>
            </a:r>
          </a:p>
          <a:p>
            <a:pPr eaLnBrk="1" hangingPunct="1">
              <a:defRPr/>
            </a:pPr>
            <a:endParaRPr lang="en-NZ" sz="1600" b="1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eaLnBrk="1" hangingPunct="1">
              <a:buNone/>
              <a:defRPr/>
            </a:pPr>
            <a:r>
              <a:rPr lang="en-NZ" sz="2400" dirty="0">
                <a:latin typeface="Arial" panose="020B0604020202020204" pitchFamily="34" charset="0"/>
                <a:cs typeface="Arial" panose="020B0604020202020204" pitchFamily="34" charset="0"/>
              </a:rPr>
              <a:t>We foster friendly caring Youth communities to achieve:</a:t>
            </a:r>
          </a:p>
          <a:p>
            <a:pPr lvl="1" eaLnBrk="1" hangingPunct="1">
              <a:lnSpc>
                <a:spcPct val="150000"/>
              </a:lnSpc>
              <a:defRPr/>
            </a:pPr>
            <a:r>
              <a:rPr lang="en-NZ" sz="3200" dirty="0">
                <a:latin typeface="Arial" panose="020B0604020202020204" pitchFamily="34" charset="0"/>
                <a:cs typeface="Arial" panose="020B0604020202020204" pitchFamily="34" charset="0"/>
              </a:rPr>
              <a:t> Crime Awareness &amp; Reduced Youth Offending</a:t>
            </a:r>
          </a:p>
          <a:p>
            <a:pPr lvl="1">
              <a:lnSpc>
                <a:spcPct val="150000"/>
              </a:lnSpc>
              <a:defRPr/>
            </a:pPr>
            <a:r>
              <a:rPr lang="en-NZ" sz="3200" dirty="0">
                <a:latin typeface="Arial" panose="020B0604020202020204" pitchFamily="34" charset="0"/>
                <a:cs typeface="Arial" panose="020B0604020202020204" pitchFamily="34" charset="0"/>
              </a:rPr>
              <a:t> A Safer &amp; More Inclusive Youth Community</a:t>
            </a:r>
          </a:p>
          <a:p>
            <a:pPr lvl="1" eaLnBrk="1" hangingPunct="1">
              <a:lnSpc>
                <a:spcPct val="150000"/>
              </a:lnSpc>
              <a:defRPr/>
            </a:pPr>
            <a:r>
              <a:rPr lang="en-NZ" sz="3200" dirty="0">
                <a:latin typeface="Arial" panose="020B0604020202020204" pitchFamily="34" charset="0"/>
                <a:cs typeface="Arial" panose="020B0604020202020204" pitchFamily="34" charset="0"/>
              </a:rPr>
              <a:t> Emergency &amp; Disaster Preparedness Co-ordination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6E0CE76-2E6A-4C89-967A-1B49D6D8353B}"/>
              </a:ext>
            </a:extLst>
          </p:cNvPr>
          <p:cNvGrpSpPr/>
          <p:nvPr/>
        </p:nvGrpSpPr>
        <p:grpSpPr>
          <a:xfrm>
            <a:off x="9687111" y="3026261"/>
            <a:ext cx="2441986" cy="3142874"/>
            <a:chOff x="507478" y="914401"/>
            <a:chExt cx="3632905" cy="4694548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D4EC7EF-052E-4C66-8B12-9716EC012E8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07478" y="914401"/>
              <a:ext cx="3632905" cy="4694548"/>
            </a:xfrm>
            <a:prstGeom prst="rect">
              <a:avLst/>
            </a:prstGeom>
          </p:spPr>
        </p:pic>
        <p:pic>
          <p:nvPicPr>
            <p:cNvPr id="8" name="Picture 7" descr="master%20and%20badge%20Logo%20JNS%20copy.png">
              <a:extLst>
                <a:ext uri="{FF2B5EF4-FFF2-40B4-BE49-F238E27FC236}">
                  <a16:creationId xmlns:a16="http://schemas.microsoft.com/office/drawing/2014/main" id="{99ADDC6A-1639-497F-AC00-559CDE2967E0}"/>
                </a:ext>
              </a:extLst>
            </p:cNvPr>
            <p:cNvPicPr/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91650" y="1329178"/>
              <a:ext cx="359320" cy="352227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23840486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9A2FB56-42CA-44A9-89A9-CA9F44E61D24}"/>
              </a:ext>
            </a:extLst>
          </p:cNvPr>
          <p:cNvSpPr txBox="1">
            <a:spLocks/>
          </p:cNvSpPr>
          <p:nvPr/>
        </p:nvSpPr>
        <p:spPr>
          <a:xfrm>
            <a:off x="534970" y="516314"/>
            <a:ext cx="11104775" cy="723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defRPr/>
            </a:pPr>
            <a:r>
              <a:rPr lang="en-NZ" sz="36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Junior Neighbourhood Support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616391-B393-4962-A41D-9E2A1B7AA346}"/>
              </a:ext>
            </a:extLst>
          </p:cNvPr>
          <p:cNvSpPr/>
          <p:nvPr/>
        </p:nvSpPr>
        <p:spPr>
          <a:xfrm>
            <a:off x="233367" y="2029094"/>
            <a:ext cx="1074341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NZ" sz="3600" b="1" dirty="0"/>
              <a:t>…. Core Values and Kau papa</a:t>
            </a:r>
          </a:p>
          <a:p>
            <a:pPr>
              <a:defRPr/>
            </a:pPr>
            <a:endParaRPr lang="en-NZ" sz="2000" b="1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6E2F8FA-99A0-4BE5-82B7-B48A61154E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385" y="2165780"/>
            <a:ext cx="11906639" cy="4439415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 typeface="Wingdings 2" panose="05020102010507070707" pitchFamily="18" charset="2"/>
              <a:buChar char="ß"/>
            </a:pPr>
            <a:endParaRPr lang="en-NZ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Font typeface="Wingdings 2" panose="05020102010507070707" pitchFamily="18" charset="2"/>
              <a:buChar char="ß"/>
              <a:defRPr/>
            </a:pPr>
            <a:endParaRPr lang="en-NZ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Font typeface="Wingdings 2" panose="05020102010507070707" pitchFamily="18" charset="2"/>
              <a:buChar char="ß"/>
              <a:defRPr/>
            </a:pPr>
            <a:r>
              <a:rPr lang="en-NZ" dirty="0">
                <a:latin typeface="Arial" panose="020B0604020202020204" pitchFamily="34" charset="0"/>
                <a:cs typeface="Arial" panose="020B0604020202020204" pitchFamily="34" charset="0"/>
              </a:rPr>
              <a:t>  Self Respect/ Pride and Giving Respect of others and Supporting Community Rules</a:t>
            </a:r>
          </a:p>
          <a:p>
            <a:pPr lvl="1">
              <a:lnSpc>
                <a:spcPct val="150000"/>
              </a:lnSpc>
              <a:buFont typeface="Wingdings 2" panose="05020102010507070707" pitchFamily="18" charset="2"/>
              <a:buChar char="ß"/>
              <a:defRPr/>
            </a:pPr>
            <a:r>
              <a:rPr lang="en-NZ" dirty="0">
                <a:latin typeface="Arial" panose="020B0604020202020204" pitchFamily="34" charset="0"/>
                <a:cs typeface="Arial" panose="020B0604020202020204" pitchFamily="34" charset="0"/>
              </a:rPr>
              <a:t>  Identifying and preventing bullying; helping others who are bullied or Harmed</a:t>
            </a:r>
          </a:p>
          <a:p>
            <a:pPr lvl="1">
              <a:lnSpc>
                <a:spcPct val="150000"/>
              </a:lnSpc>
              <a:buFont typeface="Wingdings 2" panose="05020102010507070707" pitchFamily="18" charset="2"/>
              <a:buChar char="ß"/>
              <a:defRPr/>
            </a:pPr>
            <a:r>
              <a:rPr lang="en-NZ" dirty="0">
                <a:latin typeface="Arial" panose="020B0604020202020204" pitchFamily="34" charset="0"/>
                <a:cs typeface="Arial" panose="020B0604020202020204" pitchFamily="34" charset="0"/>
              </a:rPr>
              <a:t>  Pride in our school/home/community </a:t>
            </a:r>
          </a:p>
          <a:p>
            <a:pPr lvl="1">
              <a:lnSpc>
                <a:spcPct val="150000"/>
              </a:lnSpc>
              <a:buFont typeface="Wingdings 2" panose="05020102010507070707" pitchFamily="18" charset="2"/>
              <a:buChar char="ß"/>
              <a:defRPr/>
            </a:pPr>
            <a:r>
              <a:rPr lang="en-NZ" dirty="0">
                <a:latin typeface="Arial" panose="020B0604020202020204" pitchFamily="34" charset="0"/>
                <a:cs typeface="Arial" panose="020B0604020202020204" pitchFamily="34" charset="0"/>
              </a:rPr>
              <a:t>  Encouraging environmental awareness within our school, at home and in the community</a:t>
            </a:r>
          </a:p>
          <a:p>
            <a:pPr lvl="1">
              <a:lnSpc>
                <a:spcPct val="150000"/>
              </a:lnSpc>
              <a:buFont typeface="Wingdings 2" panose="05020102010507070707" pitchFamily="18" charset="2"/>
              <a:buChar char="ß"/>
              <a:defRPr/>
            </a:pPr>
            <a:r>
              <a:rPr lang="en-NZ" dirty="0">
                <a:latin typeface="Arial" panose="020B0604020202020204" pitchFamily="34" charset="0"/>
                <a:cs typeface="Arial" panose="020B0604020202020204" pitchFamily="34" charset="0"/>
              </a:rPr>
              <a:t>  Learning and respecting the cultural identity of our school, home and community</a:t>
            </a:r>
          </a:p>
          <a:p>
            <a:pPr lvl="1">
              <a:lnSpc>
                <a:spcPct val="150000"/>
              </a:lnSpc>
              <a:buFont typeface="Wingdings 2" panose="05020102010507070707" pitchFamily="18" charset="2"/>
              <a:buChar char="ß"/>
              <a:defRPr/>
            </a:pPr>
            <a:endParaRPr lang="en-NZ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Font typeface="Wingdings 2" panose="05020102010507070707" pitchFamily="18" charset="2"/>
              <a:buChar char="ß"/>
              <a:defRPr/>
            </a:pPr>
            <a:endParaRPr lang="en-NZ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 typeface="Wingdings 2" panose="05020102010507070707" pitchFamily="18" charset="2"/>
              <a:buChar char="ß"/>
            </a:pPr>
            <a:r>
              <a:rPr lang="en-NZ" sz="22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</a:p>
          <a:p>
            <a:pPr lvl="1">
              <a:lnSpc>
                <a:spcPct val="150000"/>
              </a:lnSpc>
              <a:buFont typeface="Wingdings 2" panose="05020102010507070707" pitchFamily="18" charset="2"/>
              <a:buChar char="ß"/>
              <a:defRPr/>
            </a:pPr>
            <a:endParaRPr lang="en-NZ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Font typeface="Wingdings 2" panose="05020102010507070707" pitchFamily="18" charset="2"/>
              <a:buChar char="ß"/>
              <a:defRPr/>
            </a:pPr>
            <a:endParaRPr lang="en-NZ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Font typeface="Wingdings 2" panose="05020102010507070707" pitchFamily="18" charset="2"/>
              <a:buChar char="ß"/>
              <a:defRPr/>
            </a:pPr>
            <a:endParaRPr lang="en-NZ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Font typeface="Wingdings 2" panose="05020102010507070707" pitchFamily="18" charset="2"/>
              <a:buChar char="ß"/>
              <a:defRPr/>
            </a:pPr>
            <a:endParaRPr lang="en-NZ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Font typeface="Wingdings 2" panose="05020102010507070707" pitchFamily="18" charset="2"/>
              <a:buChar char="ß"/>
              <a:defRPr/>
            </a:pPr>
            <a:endParaRPr lang="en-NZ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2" descr="E:\JNS Programme 2017\MT Photos\20170727_122009-1.jpg">
            <a:extLst>
              <a:ext uri="{FF2B5EF4-FFF2-40B4-BE49-F238E27FC236}">
                <a16:creationId xmlns:a16="http://schemas.microsoft.com/office/drawing/2014/main" id="{016FFD0A-C7BD-4F74-A68A-70D2D79AC0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324" y="1240214"/>
            <a:ext cx="3972382" cy="19805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3" descr="E:\Te Papapa School2.jpg">
            <a:extLst>
              <a:ext uri="{FF2B5EF4-FFF2-40B4-BE49-F238E27FC236}">
                <a16:creationId xmlns:a16="http://schemas.microsoft.com/office/drawing/2014/main" id="{9AB6BC44-DFD2-46B7-854A-72A43E5630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7284" y="1980058"/>
            <a:ext cx="2576941" cy="14495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50427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9A2FB56-42CA-44A9-89A9-CA9F44E61D24}"/>
              </a:ext>
            </a:extLst>
          </p:cNvPr>
          <p:cNvSpPr txBox="1">
            <a:spLocks/>
          </p:cNvSpPr>
          <p:nvPr/>
        </p:nvSpPr>
        <p:spPr>
          <a:xfrm>
            <a:off x="534970" y="516314"/>
            <a:ext cx="11104775" cy="723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defRPr/>
            </a:pPr>
            <a:r>
              <a:rPr lang="en-NZ" sz="36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How Do We Achieve These Goals?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616391-B393-4962-A41D-9E2A1B7AA346}"/>
              </a:ext>
            </a:extLst>
          </p:cNvPr>
          <p:cNvSpPr/>
          <p:nvPr/>
        </p:nvSpPr>
        <p:spPr>
          <a:xfrm>
            <a:off x="534970" y="2343299"/>
            <a:ext cx="1074341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NZ" sz="3600" b="1" dirty="0"/>
              <a:t>….By forming Junior Neighbourhood Support Groups</a:t>
            </a:r>
          </a:p>
          <a:p>
            <a:pPr>
              <a:defRPr/>
            </a:pPr>
            <a:endParaRPr lang="en-NZ" sz="2000" b="1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6E2F8FA-99A0-4BE5-82B7-B48A61154E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7380" y="3046263"/>
            <a:ext cx="11632676" cy="3372735"/>
          </a:xfrm>
        </p:spPr>
        <p:txBody>
          <a:bodyPr>
            <a:normAutofit/>
          </a:bodyPr>
          <a:lstStyle/>
          <a:p>
            <a:pPr lvl="1">
              <a:buFont typeface="Wingdings 2" panose="05020102010507070707" pitchFamily="18" charset="2"/>
              <a:buChar char="ß"/>
              <a:defRPr/>
            </a:pPr>
            <a:endParaRPr lang="en-NZ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Font typeface="Wingdings 2" panose="05020102010507070707" pitchFamily="18" charset="2"/>
              <a:buChar char="ß"/>
              <a:defRPr/>
            </a:pPr>
            <a:r>
              <a:rPr lang="en-NZ" sz="2400" dirty="0">
                <a:latin typeface="Arial" panose="020B0604020202020204" pitchFamily="34" charset="0"/>
                <a:cs typeface="Arial" panose="020B0604020202020204" pitchFamily="34" charset="0"/>
              </a:rPr>
              <a:t>   Promote Junior NS Groups based out of Local Schools</a:t>
            </a:r>
          </a:p>
          <a:p>
            <a:pPr lvl="1">
              <a:buFont typeface="Wingdings 2" panose="05020102010507070707" pitchFamily="18" charset="2"/>
              <a:buChar char="ß"/>
              <a:defRPr/>
            </a:pPr>
            <a:r>
              <a:rPr lang="en-NZ" sz="2400" dirty="0">
                <a:latin typeface="Arial" panose="020B0604020202020204" pitchFamily="34" charset="0"/>
                <a:cs typeface="Arial" panose="020B0604020202020204" pitchFamily="34" charset="0"/>
              </a:rPr>
              <a:t>   Distribute Program &amp; Resources for Teachers &amp; Parents </a:t>
            </a:r>
          </a:p>
          <a:p>
            <a:pPr lvl="1">
              <a:buFont typeface="Wingdings 2" panose="05020102010507070707" pitchFamily="18" charset="2"/>
              <a:buChar char="ß"/>
              <a:defRPr/>
            </a:pPr>
            <a:r>
              <a:rPr lang="en-NZ" sz="2400" dirty="0">
                <a:latin typeface="Arial" panose="020B0604020202020204" pitchFamily="34" charset="0"/>
                <a:cs typeface="Arial" panose="020B0604020202020204" pitchFamily="34" charset="0"/>
              </a:rPr>
              <a:t>   Encourage Schools to Form Junior NS Groups</a:t>
            </a:r>
          </a:p>
          <a:p>
            <a:pPr lvl="1">
              <a:buFont typeface="Wingdings 2" panose="05020102010507070707" pitchFamily="18" charset="2"/>
              <a:buChar char="ß"/>
              <a:defRPr/>
            </a:pPr>
            <a:r>
              <a:rPr lang="en-NZ" sz="2400" dirty="0">
                <a:latin typeface="Arial" panose="020B0604020202020204" pitchFamily="34" charset="0"/>
                <a:cs typeface="Arial" panose="020B0604020202020204" pitchFamily="34" charset="0"/>
              </a:rPr>
              <a:t>   Students Watch Out for Each Others Safety and Property</a:t>
            </a:r>
          </a:p>
          <a:p>
            <a:pPr lvl="1">
              <a:buFont typeface="Wingdings 2" panose="05020102010507070707" pitchFamily="18" charset="2"/>
              <a:buChar char="ß"/>
              <a:defRPr/>
            </a:pPr>
            <a:r>
              <a:rPr lang="en-NZ" sz="2400" dirty="0"/>
              <a:t>   </a:t>
            </a:r>
            <a:r>
              <a:rPr lang="en-NZ" sz="2400" dirty="0">
                <a:latin typeface="Arial" panose="020B0604020202020204" pitchFamily="34" charset="0"/>
                <a:cs typeface="Arial" panose="020B0604020202020204" pitchFamily="34" charset="0"/>
              </a:rPr>
              <a:t>Create Awareness about the Junior Neighbourhood Support</a:t>
            </a:r>
          </a:p>
          <a:p>
            <a:pPr lvl="1">
              <a:buFont typeface="Wingdings 2" panose="05020102010507070707" pitchFamily="18" charset="2"/>
              <a:buChar char="ß"/>
              <a:defRPr/>
            </a:pPr>
            <a:r>
              <a:rPr lang="en-NZ" sz="2400" dirty="0"/>
              <a:t>   </a:t>
            </a:r>
            <a:r>
              <a:rPr lang="en-NZ" sz="2400" dirty="0">
                <a:latin typeface="Arial" panose="020B0604020202020204" pitchFamily="34" charset="0"/>
                <a:cs typeface="Arial" panose="020B0604020202020204" pitchFamily="34" charset="0"/>
              </a:rPr>
              <a:t>Join Activities – Street parties, Barbeques, Graffiti and Community Patrols. </a:t>
            </a:r>
          </a:p>
          <a:p>
            <a:pPr lvl="1">
              <a:buFont typeface="Wingdings 2" panose="05020102010507070707" pitchFamily="18" charset="2"/>
              <a:buChar char="ß"/>
              <a:defRPr/>
            </a:pPr>
            <a:endParaRPr lang="en-NZ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Font typeface="Wingdings 2" panose="05020102010507070707" pitchFamily="18" charset="2"/>
              <a:buChar char="ß"/>
              <a:defRPr/>
            </a:pPr>
            <a:endParaRPr lang="en-NZ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Font typeface="Wingdings 2" panose="05020102010507070707" pitchFamily="18" charset="2"/>
              <a:buChar char="ß"/>
              <a:defRPr/>
            </a:pPr>
            <a:endParaRPr lang="en-NZ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Font typeface="Wingdings 2" panose="05020102010507070707" pitchFamily="18" charset="2"/>
              <a:buChar char="ß"/>
              <a:defRPr/>
            </a:pPr>
            <a:endParaRPr lang="en-NZ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Font typeface="Wingdings 2" panose="05020102010507070707" pitchFamily="18" charset="2"/>
              <a:buChar char="ß"/>
              <a:defRPr/>
            </a:pPr>
            <a:endParaRPr lang="en-NZ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 descr="master%20and%20badge%20Logo%20JNS%20copy.png">
            <a:extLst>
              <a:ext uri="{FF2B5EF4-FFF2-40B4-BE49-F238E27FC236}">
                <a16:creationId xmlns:a16="http://schemas.microsoft.com/office/drawing/2014/main" id="{E9C7A190-0CCB-48E0-AD24-15092F7EB168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380" y="970961"/>
            <a:ext cx="1516507" cy="143248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F529FC86-EF5C-4A1A-B871-0E5B6611CC4D}"/>
              </a:ext>
            </a:extLst>
          </p:cNvPr>
          <p:cNvGrpSpPr/>
          <p:nvPr/>
        </p:nvGrpSpPr>
        <p:grpSpPr>
          <a:xfrm>
            <a:off x="9687111" y="2748579"/>
            <a:ext cx="2441986" cy="3142874"/>
            <a:chOff x="507478" y="914401"/>
            <a:chExt cx="3632905" cy="4694548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F36EE337-2B76-4141-A0D7-729EA3C4C8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07478" y="914401"/>
              <a:ext cx="3632905" cy="4694548"/>
            </a:xfrm>
            <a:prstGeom prst="rect">
              <a:avLst/>
            </a:prstGeom>
          </p:spPr>
        </p:pic>
        <p:pic>
          <p:nvPicPr>
            <p:cNvPr id="12" name="Picture 11" descr="master%20and%20badge%20Logo%20JNS%20copy.png">
              <a:extLst>
                <a:ext uri="{FF2B5EF4-FFF2-40B4-BE49-F238E27FC236}">
                  <a16:creationId xmlns:a16="http://schemas.microsoft.com/office/drawing/2014/main" id="{D07980E1-CFC1-44F2-B7B6-A58B9650612C}"/>
                </a:ext>
              </a:extLst>
            </p:cNvPr>
            <p:cNvPicPr/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91650" y="1329178"/>
              <a:ext cx="359320" cy="352227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670521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308" y="2504152"/>
            <a:ext cx="11545967" cy="3450696"/>
          </a:xfrm>
        </p:spPr>
        <p:txBody>
          <a:bodyPr>
            <a:normAutofit/>
          </a:bodyPr>
          <a:lstStyle/>
          <a:p>
            <a:pPr>
              <a:lnSpc>
                <a:spcPct val="160000"/>
              </a:lnSpc>
              <a:buFont typeface="Wingdings 2" panose="05020102010507070707" pitchFamily="18" charset="2"/>
              <a:buChar char=""/>
            </a:pPr>
            <a:r>
              <a:rPr lang="en-NZ" sz="2200" dirty="0">
                <a:latin typeface="Arial" panose="020B0604020202020204" pitchFamily="34" charset="0"/>
                <a:cs typeface="Arial" panose="020B0604020202020204" pitchFamily="34" charset="0"/>
              </a:rPr>
              <a:t>  A three Module,  Fifteen Point (Mission) JNS Teachers Guide </a:t>
            </a:r>
          </a:p>
          <a:p>
            <a:pPr>
              <a:lnSpc>
                <a:spcPct val="160000"/>
              </a:lnSpc>
              <a:buFont typeface="Wingdings 2" panose="05020102010507070707" pitchFamily="18" charset="2"/>
              <a:buChar char=""/>
            </a:pPr>
            <a:r>
              <a:rPr lang="en-NZ" sz="2200" dirty="0">
                <a:latin typeface="Arial" panose="020B0604020202020204" pitchFamily="34" charset="0"/>
                <a:cs typeface="Arial" panose="020B0604020202020204" pitchFamily="34" charset="0"/>
              </a:rPr>
              <a:t>  Awards (certificates, caps, badges) for students demonstrating participation</a:t>
            </a:r>
          </a:p>
          <a:p>
            <a:pPr>
              <a:lnSpc>
                <a:spcPct val="160000"/>
              </a:lnSpc>
              <a:buFont typeface="Wingdings 2" panose="05020102010507070707" pitchFamily="18" charset="2"/>
              <a:buChar char=""/>
            </a:pPr>
            <a:r>
              <a:rPr lang="en-NZ" sz="2200" dirty="0">
                <a:latin typeface="Arial" panose="020B0604020202020204" pitchFamily="34" charset="0"/>
                <a:cs typeface="Arial" panose="020B0604020202020204" pitchFamily="34" charset="0"/>
              </a:rPr>
              <a:t>  Teacher record student progress through activities and feedback to JNS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308" y="419860"/>
            <a:ext cx="10972800" cy="985505"/>
          </a:xfrm>
        </p:spPr>
        <p:txBody>
          <a:bodyPr>
            <a:normAutofit/>
          </a:bodyPr>
          <a:lstStyle/>
          <a:p>
            <a:r>
              <a:rPr lang="en-NZ" sz="3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The JNS Learning Program</a:t>
            </a:r>
          </a:p>
        </p:txBody>
      </p:sp>
      <p:pic>
        <p:nvPicPr>
          <p:cNvPr id="5124" name="Picture 4" descr="E:\Te Papapa School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2287" y="702606"/>
            <a:ext cx="1980139" cy="263739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9ED0072-4402-4457-BC3D-BE03725374B9}"/>
              </a:ext>
            </a:extLst>
          </p:cNvPr>
          <p:cNvSpPr/>
          <p:nvPr/>
        </p:nvSpPr>
        <p:spPr>
          <a:xfrm>
            <a:off x="416247" y="1856449"/>
            <a:ext cx="1074341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NZ" sz="3600" b="1" dirty="0"/>
              <a:t>Includes…. </a:t>
            </a:r>
          </a:p>
          <a:p>
            <a:pPr>
              <a:defRPr/>
            </a:pPr>
            <a:endParaRPr lang="en-NZ" sz="2000" b="1" dirty="0"/>
          </a:p>
        </p:txBody>
      </p:sp>
      <p:pic>
        <p:nvPicPr>
          <p:cNvPr id="9" name="Content Placeholder 3">
            <a:extLst>
              <a:ext uri="{FF2B5EF4-FFF2-40B4-BE49-F238E27FC236}">
                <a16:creationId xmlns:a16="http://schemas.microsoft.com/office/drawing/2014/main" id="{D0032EB8-FD21-4F9B-99B2-520FA20D5C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45404" y="4527978"/>
            <a:ext cx="3509657" cy="208515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E62CB42-3DF6-476A-A8C9-7AE98D0922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7982175" y="4552069"/>
            <a:ext cx="3600225" cy="2044458"/>
          </a:xfrm>
          <a:prstGeom prst="rect">
            <a:avLst/>
          </a:prstGeom>
        </p:spPr>
      </p:pic>
      <p:pic>
        <p:nvPicPr>
          <p:cNvPr id="8" name="Content Placeholder 10">
            <a:extLst>
              <a:ext uri="{FF2B5EF4-FFF2-40B4-BE49-F238E27FC236}">
                <a16:creationId xmlns:a16="http://schemas.microsoft.com/office/drawing/2014/main" id="{FA6B9707-0765-41C7-B193-CB406B3702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055938" y="4105729"/>
            <a:ext cx="2160701" cy="30533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AC2B8DA-448A-4DCD-8AF9-9452006B446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6201287" y="4683284"/>
            <a:ext cx="2036977" cy="1774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7833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80191" y="2588607"/>
            <a:ext cx="9259554" cy="3541714"/>
          </a:xfrm>
        </p:spPr>
        <p:txBody>
          <a:bodyPr>
            <a:normAutofit/>
          </a:bodyPr>
          <a:lstStyle/>
          <a:p>
            <a:pPr>
              <a:buFont typeface="Wingdings 2" panose="05020102010507070707" pitchFamily="18" charset="2"/>
              <a:buChar char="ß"/>
            </a:pPr>
            <a:r>
              <a:rPr lang="en-NZ" sz="3600" b="1" dirty="0">
                <a:latin typeface="Arial" panose="020B0604020202020204" pitchFamily="34" charset="0"/>
                <a:cs typeface="Arial" panose="020B0604020202020204" pitchFamily="34" charset="0"/>
              </a:rPr>
              <a:t>  School </a:t>
            </a:r>
            <a:r>
              <a:rPr lang="en-NZ" sz="1800" b="1" dirty="0">
                <a:latin typeface="Arial" panose="020B0604020202020204" pitchFamily="34" charset="0"/>
                <a:cs typeface="Arial" panose="020B0604020202020204" pitchFamily="34" charset="0"/>
              </a:rPr>
              <a:t>( JNS Missions  1-5 )</a:t>
            </a:r>
            <a:endParaRPr lang="en-NZ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 2" panose="05020102010507070707" pitchFamily="18" charset="2"/>
              <a:buChar char="ß"/>
            </a:pPr>
            <a:r>
              <a:rPr lang="en-NZ" sz="3600" b="1" dirty="0">
                <a:latin typeface="Arial" panose="020B0604020202020204" pitchFamily="34" charset="0"/>
                <a:cs typeface="Arial" panose="020B0604020202020204" pitchFamily="34" charset="0"/>
              </a:rPr>
              <a:t>  Home </a:t>
            </a:r>
            <a:r>
              <a:rPr lang="en-NZ" sz="1800" b="1" dirty="0">
                <a:latin typeface="Arial" panose="020B0604020202020204" pitchFamily="34" charset="0"/>
                <a:cs typeface="Arial" panose="020B0604020202020204" pitchFamily="34" charset="0"/>
              </a:rPr>
              <a:t>( JNS Missions  6-10 )</a:t>
            </a:r>
          </a:p>
          <a:p>
            <a:pPr>
              <a:buFont typeface="Wingdings 2" panose="05020102010507070707" pitchFamily="18" charset="2"/>
              <a:buChar char="ß"/>
            </a:pPr>
            <a:r>
              <a:rPr lang="en-NZ" sz="3600" b="1" dirty="0">
                <a:latin typeface="Arial" panose="020B0604020202020204" pitchFamily="34" charset="0"/>
                <a:cs typeface="Arial" panose="020B0604020202020204" pitchFamily="34" charset="0"/>
              </a:rPr>
              <a:t>  Community </a:t>
            </a:r>
            <a:r>
              <a:rPr lang="en-NZ" sz="1800" b="1" dirty="0">
                <a:latin typeface="Arial" panose="020B0604020202020204" pitchFamily="34" charset="0"/>
                <a:cs typeface="Arial" panose="020B0604020202020204" pitchFamily="34" charset="0"/>
              </a:rPr>
              <a:t>( JNS Missions 11-15 )</a:t>
            </a:r>
            <a:endParaRPr lang="en-NZ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 2" panose="05020102010507070707" pitchFamily="18" charset="2"/>
              <a:buChar char="ß"/>
            </a:pPr>
            <a:endParaRPr lang="en-NZ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74" name="Picture 2" descr="E:\JNS Programme 2017\MT Photos\20170727_120039-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8515" y="4902111"/>
            <a:ext cx="3621915" cy="180180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E:\Te Papapa School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7903" y="2412058"/>
            <a:ext cx="2606723" cy="194740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E:\Te Papapa School7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0462" y="4444759"/>
            <a:ext cx="2606723" cy="225916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E:\Te Papapa School4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2609" y="4690229"/>
            <a:ext cx="2323489" cy="201369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70ED8314-7723-4FB8-8AB1-D00C39F08574}"/>
              </a:ext>
            </a:extLst>
          </p:cNvPr>
          <p:cNvSpPr txBox="1">
            <a:spLocks/>
          </p:cNvSpPr>
          <p:nvPr/>
        </p:nvSpPr>
        <p:spPr>
          <a:xfrm>
            <a:off x="534970" y="473283"/>
            <a:ext cx="11104775" cy="723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defRPr/>
            </a:pPr>
            <a:r>
              <a:rPr lang="en-NZ" sz="24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NZ" sz="36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Activity Or Mission Based Learning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42AA61-E601-46C2-B90A-90FADA91F655}"/>
              </a:ext>
            </a:extLst>
          </p:cNvPr>
          <p:cNvSpPr/>
          <p:nvPr/>
        </p:nvSpPr>
        <p:spPr>
          <a:xfrm>
            <a:off x="196933" y="1838460"/>
            <a:ext cx="1074341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NZ" sz="3600" b="1" dirty="0"/>
              <a:t>Doing things at…. </a:t>
            </a:r>
          </a:p>
          <a:p>
            <a:pPr>
              <a:defRPr/>
            </a:pPr>
            <a:endParaRPr lang="en-NZ" sz="2000" b="1" dirty="0"/>
          </a:p>
        </p:txBody>
      </p:sp>
      <p:pic>
        <p:nvPicPr>
          <p:cNvPr id="12" name="Picture 3">
            <a:extLst>
              <a:ext uri="{FF2B5EF4-FFF2-40B4-BE49-F238E27FC236}">
                <a16:creationId xmlns:a16="http://schemas.microsoft.com/office/drawing/2014/main" id="{03B3F7F6-DCE7-478D-BED6-D20A260DE7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312" y="4501299"/>
            <a:ext cx="2026879" cy="20282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83989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BB389FD-2528-40A1-8A3C-075BD2EC6805}"/>
              </a:ext>
            </a:extLst>
          </p:cNvPr>
          <p:cNvSpPr txBox="1">
            <a:spLocks/>
          </p:cNvSpPr>
          <p:nvPr/>
        </p:nvSpPr>
        <p:spPr>
          <a:xfrm>
            <a:off x="534970" y="473283"/>
            <a:ext cx="11104775" cy="723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defRPr/>
            </a:pPr>
            <a:r>
              <a:rPr lang="en-NZ" sz="36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School Activity Missions 1-5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B0E68C9-F2F0-438E-8AC4-81244FF293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2104025"/>
              </p:ext>
            </p:extLst>
          </p:nvPr>
        </p:nvGraphicFramePr>
        <p:xfrm>
          <a:off x="377072" y="2673861"/>
          <a:ext cx="11469487" cy="2346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2375">
                  <a:extLst>
                    <a:ext uri="{9D8B030D-6E8A-4147-A177-3AD203B41FA5}">
                      <a16:colId xmlns:a16="http://schemas.microsoft.com/office/drawing/2014/main" val="108540323"/>
                    </a:ext>
                  </a:extLst>
                </a:gridCol>
                <a:gridCol w="8137112">
                  <a:extLst>
                    <a:ext uri="{9D8B030D-6E8A-4147-A177-3AD203B41FA5}">
                      <a16:colId xmlns:a16="http://schemas.microsoft.com/office/drawing/2014/main" val="45639693"/>
                    </a:ext>
                  </a:extLst>
                </a:gridCol>
              </a:tblGrid>
              <a:tr h="25452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NZ" dirty="0"/>
                        <a:t>Activity Focus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Z" dirty="0"/>
                        <a:t>Missions Details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861124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NZ" sz="2000" b="1" dirty="0"/>
                        <a:t>1. Personal Pride &amp; Respect 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NZ" dirty="0"/>
                        <a:t>Wearing of Uniform appropriately, Being Respectful , Following School Rules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3532824"/>
                  </a:ext>
                </a:extLst>
              </a:tr>
              <a:tr h="376877">
                <a:tc>
                  <a:txBody>
                    <a:bodyPr/>
                    <a:lstStyle/>
                    <a:p>
                      <a:r>
                        <a:rPr lang="en-NZ" sz="2000" b="1" dirty="0"/>
                        <a:t>2. Preventing Bullying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Z" dirty="0"/>
                        <a:t>Identifying Reporting Bullying behaviour, Helping those who have been Bullied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402719"/>
                  </a:ext>
                </a:extLst>
              </a:tr>
              <a:tr h="376877">
                <a:tc>
                  <a:txBody>
                    <a:bodyPr/>
                    <a:lstStyle/>
                    <a:p>
                      <a:r>
                        <a:rPr lang="en-NZ" sz="2000" b="1" dirty="0"/>
                        <a:t>3. Pride </a:t>
                      </a:r>
                      <a:r>
                        <a:rPr lang="en-NZ" sz="2000" b="1"/>
                        <a:t>In Our </a:t>
                      </a:r>
                      <a:r>
                        <a:rPr lang="en-NZ" sz="2000" b="1" dirty="0"/>
                        <a:t>School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Z" dirty="0"/>
                        <a:t>Keeping School Grounds clean, Reporting Hazard's and Damage at School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4177430"/>
                  </a:ext>
                </a:extLst>
              </a:tr>
              <a:tr h="376877">
                <a:tc>
                  <a:txBody>
                    <a:bodyPr/>
                    <a:lstStyle/>
                    <a:p>
                      <a:r>
                        <a:rPr lang="en-NZ" sz="2000" b="1" dirty="0"/>
                        <a:t>4. Care for the Environment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Z" dirty="0"/>
                        <a:t>Becoming involved in School Environmental and initiatives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9491607"/>
                  </a:ext>
                </a:extLst>
              </a:tr>
              <a:tr h="376877">
                <a:tc>
                  <a:txBody>
                    <a:bodyPr/>
                    <a:lstStyle/>
                    <a:p>
                      <a:r>
                        <a:rPr lang="en-NZ" sz="2000" b="1" dirty="0"/>
                        <a:t>5. Cultural Awareness 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Z" dirty="0"/>
                        <a:t>Learning about the Different Cultures and History of the School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7416906"/>
                  </a:ext>
                </a:extLst>
              </a:tr>
            </a:tbl>
          </a:graphicData>
        </a:graphic>
      </p:graphicFrame>
      <p:grpSp>
        <p:nvGrpSpPr>
          <p:cNvPr id="6" name="Group 5">
            <a:extLst>
              <a:ext uri="{FF2B5EF4-FFF2-40B4-BE49-F238E27FC236}">
                <a16:creationId xmlns:a16="http://schemas.microsoft.com/office/drawing/2014/main" id="{E528AF01-83B6-44B7-B8E8-FA8D1311531F}"/>
              </a:ext>
            </a:extLst>
          </p:cNvPr>
          <p:cNvGrpSpPr/>
          <p:nvPr/>
        </p:nvGrpSpPr>
        <p:grpSpPr>
          <a:xfrm>
            <a:off x="9848475" y="4272089"/>
            <a:ext cx="1998084" cy="2470194"/>
            <a:chOff x="507478" y="914401"/>
            <a:chExt cx="3632905" cy="4694548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C020946-03CA-4787-A6F9-D7CFEE0525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07478" y="914401"/>
              <a:ext cx="3632905" cy="4694548"/>
            </a:xfrm>
            <a:prstGeom prst="rect">
              <a:avLst/>
            </a:prstGeom>
          </p:spPr>
        </p:pic>
        <p:pic>
          <p:nvPicPr>
            <p:cNvPr id="8" name="Picture 7" descr="master%20and%20badge%20Logo%20JNS%20copy.png">
              <a:extLst>
                <a:ext uri="{FF2B5EF4-FFF2-40B4-BE49-F238E27FC236}">
                  <a16:creationId xmlns:a16="http://schemas.microsoft.com/office/drawing/2014/main" id="{389E08DC-0628-4536-8C51-9299C9AEF80E}"/>
                </a:ext>
              </a:extLst>
            </p:cNvPr>
            <p:cNvPicPr/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91650" y="1329178"/>
              <a:ext cx="359320" cy="35222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0" name="Picture 3" descr="E:\Te Papapa School3.jpg">
            <a:extLst>
              <a:ext uri="{FF2B5EF4-FFF2-40B4-BE49-F238E27FC236}">
                <a16:creationId xmlns:a16="http://schemas.microsoft.com/office/drawing/2014/main" id="{44D73FC4-0588-4E09-B5AA-CE6EF3A1A4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590" y="5195111"/>
            <a:ext cx="1785198" cy="15471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3">
            <a:extLst>
              <a:ext uri="{FF2B5EF4-FFF2-40B4-BE49-F238E27FC236}">
                <a16:creationId xmlns:a16="http://schemas.microsoft.com/office/drawing/2014/main" id="{327C013F-9115-4CD6-B615-66E3FB69B8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312" y="1295807"/>
            <a:ext cx="1132117" cy="11221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2" descr="E:\JNS Programme 2017\MT Photos\20170727_122234-1.jpg">
            <a:extLst>
              <a:ext uri="{FF2B5EF4-FFF2-40B4-BE49-F238E27FC236}">
                <a16:creationId xmlns:a16="http://schemas.microsoft.com/office/drawing/2014/main" id="{F12E0398-9C93-4BE6-A4F4-A286672CE3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0111" y="5200388"/>
            <a:ext cx="4127689" cy="15418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48248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BB389FD-2528-40A1-8A3C-075BD2EC6805}"/>
              </a:ext>
            </a:extLst>
          </p:cNvPr>
          <p:cNvSpPr txBox="1">
            <a:spLocks/>
          </p:cNvSpPr>
          <p:nvPr/>
        </p:nvSpPr>
        <p:spPr>
          <a:xfrm>
            <a:off x="534970" y="473283"/>
            <a:ext cx="11104775" cy="723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defRPr/>
            </a:pPr>
            <a:r>
              <a:rPr lang="en-NZ" sz="36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Home Activity Missions 6-10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B0E68C9-F2F0-438E-8AC4-81244FF293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3082435"/>
              </p:ext>
            </p:extLst>
          </p:nvPr>
        </p:nvGraphicFramePr>
        <p:xfrm>
          <a:off x="330200" y="2673861"/>
          <a:ext cx="11562080" cy="2346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40610">
                  <a:extLst>
                    <a:ext uri="{9D8B030D-6E8A-4147-A177-3AD203B41FA5}">
                      <a16:colId xmlns:a16="http://schemas.microsoft.com/office/drawing/2014/main" val="108540323"/>
                    </a:ext>
                  </a:extLst>
                </a:gridCol>
                <a:gridCol w="8221470">
                  <a:extLst>
                    <a:ext uri="{9D8B030D-6E8A-4147-A177-3AD203B41FA5}">
                      <a16:colId xmlns:a16="http://schemas.microsoft.com/office/drawing/2014/main" val="45639693"/>
                    </a:ext>
                  </a:extLst>
                </a:gridCol>
              </a:tblGrid>
              <a:tr h="25452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NZ" dirty="0"/>
                        <a:t>Activity Focus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Z" dirty="0"/>
                        <a:t>Missions Details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861124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NZ" sz="2000" b="1" dirty="0"/>
                        <a:t>6. Personal Pride &amp; Respect 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NZ" dirty="0"/>
                        <a:t>Keeping your Room Tidy, Being Respectful to family, Following Parents Instructions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3532824"/>
                  </a:ext>
                </a:extLst>
              </a:tr>
              <a:tr h="376877">
                <a:tc>
                  <a:txBody>
                    <a:bodyPr/>
                    <a:lstStyle/>
                    <a:p>
                      <a:r>
                        <a:rPr lang="en-NZ" sz="2000" b="1" dirty="0"/>
                        <a:t>7. Developing Safety Plans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Z" dirty="0"/>
                        <a:t>Develop a Family Evacuation Plan, Create a Home Emergency Survival Kit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402719"/>
                  </a:ext>
                </a:extLst>
              </a:tr>
              <a:tr h="376877">
                <a:tc>
                  <a:txBody>
                    <a:bodyPr/>
                    <a:lstStyle/>
                    <a:p>
                      <a:r>
                        <a:rPr lang="en-NZ" sz="2000" b="1" dirty="0"/>
                        <a:t>8. Know Your Own Details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Z" dirty="0"/>
                        <a:t>Home Address, Family Phone Numbers, Other Relative’s Phone number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4177430"/>
                  </a:ext>
                </a:extLst>
              </a:tr>
              <a:tr h="376877">
                <a:tc>
                  <a:txBody>
                    <a:bodyPr/>
                    <a:lstStyle/>
                    <a:p>
                      <a:r>
                        <a:rPr lang="en-NZ" sz="2000" b="1" dirty="0"/>
                        <a:t>9. Safety &amp; Crime Prevention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Z" dirty="0"/>
                        <a:t>Locking your Home, Smoke detectors, Escape routes and Electrical Safety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9491607"/>
                  </a:ext>
                </a:extLst>
              </a:tr>
              <a:tr h="376877">
                <a:tc>
                  <a:txBody>
                    <a:bodyPr/>
                    <a:lstStyle/>
                    <a:p>
                      <a:r>
                        <a:rPr lang="en-NZ" sz="2000" b="1" dirty="0"/>
                        <a:t>10. Cultural Awareness 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Z" dirty="0"/>
                        <a:t>Learning about the Cultures within Your Family and Neighbourhood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7416906"/>
                  </a:ext>
                </a:extLst>
              </a:tr>
            </a:tbl>
          </a:graphicData>
        </a:graphic>
      </p:graphicFrame>
      <p:grpSp>
        <p:nvGrpSpPr>
          <p:cNvPr id="6" name="Group 5">
            <a:extLst>
              <a:ext uri="{FF2B5EF4-FFF2-40B4-BE49-F238E27FC236}">
                <a16:creationId xmlns:a16="http://schemas.microsoft.com/office/drawing/2014/main" id="{E528AF01-83B6-44B7-B8E8-FA8D1311531F}"/>
              </a:ext>
            </a:extLst>
          </p:cNvPr>
          <p:cNvGrpSpPr/>
          <p:nvPr/>
        </p:nvGrpSpPr>
        <p:grpSpPr>
          <a:xfrm>
            <a:off x="10114106" y="4262565"/>
            <a:ext cx="1998084" cy="2470194"/>
            <a:chOff x="507478" y="914401"/>
            <a:chExt cx="3632905" cy="4694548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C020946-03CA-4787-A6F9-D7CFEE0525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07478" y="914401"/>
              <a:ext cx="3632905" cy="4694548"/>
            </a:xfrm>
            <a:prstGeom prst="rect">
              <a:avLst/>
            </a:prstGeom>
          </p:spPr>
        </p:pic>
        <p:pic>
          <p:nvPicPr>
            <p:cNvPr id="8" name="Picture 7" descr="master%20and%20badge%20Logo%20JNS%20copy.png">
              <a:extLst>
                <a:ext uri="{FF2B5EF4-FFF2-40B4-BE49-F238E27FC236}">
                  <a16:creationId xmlns:a16="http://schemas.microsoft.com/office/drawing/2014/main" id="{389E08DC-0628-4536-8C51-9299C9AEF80E}"/>
                </a:ext>
              </a:extLst>
            </p:cNvPr>
            <p:cNvPicPr/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91650" y="1329178"/>
              <a:ext cx="359320" cy="35222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2" name="Picture 3">
            <a:extLst>
              <a:ext uri="{FF2B5EF4-FFF2-40B4-BE49-F238E27FC236}">
                <a16:creationId xmlns:a16="http://schemas.microsoft.com/office/drawing/2014/main" id="{327C013F-9115-4CD6-B615-66E3FB69B8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312" y="1295807"/>
            <a:ext cx="1132117" cy="11221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 descr="https://www.kidshealth.org.nz/sites/kidshealth/files/styles/homepage-slide/public/promo-images/Group%20of%20children_0.jpg?itok=i5LqvHxT">
            <a:extLst>
              <a:ext uri="{FF2B5EF4-FFF2-40B4-BE49-F238E27FC236}">
                <a16:creationId xmlns:a16="http://schemas.microsoft.com/office/drawing/2014/main" id="{9AF9AA8E-1CBB-45DC-B4FE-44F14BB3F1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290" y="5210663"/>
            <a:ext cx="2221230" cy="1480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www.impactconsulting.co.nz/images/219213/family.jpg?tm=1316392948000&amp;kb=5">
            <a:extLst>
              <a:ext uri="{FF2B5EF4-FFF2-40B4-BE49-F238E27FC236}">
                <a16:creationId xmlns:a16="http://schemas.microsoft.com/office/drawing/2014/main" id="{A8D9AE54-1F81-48C5-82BD-DA92BBADFE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2845" y="5210663"/>
            <a:ext cx="1522096" cy="1522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6201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BB389FD-2528-40A1-8A3C-075BD2EC6805}"/>
              </a:ext>
            </a:extLst>
          </p:cNvPr>
          <p:cNvSpPr txBox="1">
            <a:spLocks/>
          </p:cNvSpPr>
          <p:nvPr/>
        </p:nvSpPr>
        <p:spPr>
          <a:xfrm>
            <a:off x="534970" y="473283"/>
            <a:ext cx="11104775" cy="723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defRPr/>
            </a:pPr>
            <a:r>
              <a:rPr lang="en-NZ" sz="36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Community Activity Missions 11-15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B0E68C9-F2F0-438E-8AC4-81244FF293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1204330"/>
              </p:ext>
            </p:extLst>
          </p:nvPr>
        </p:nvGraphicFramePr>
        <p:xfrm>
          <a:off x="330200" y="2673861"/>
          <a:ext cx="11516359" cy="22390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20720">
                  <a:extLst>
                    <a:ext uri="{9D8B030D-6E8A-4147-A177-3AD203B41FA5}">
                      <a16:colId xmlns:a16="http://schemas.microsoft.com/office/drawing/2014/main" val="108540323"/>
                    </a:ext>
                  </a:extLst>
                </a:gridCol>
                <a:gridCol w="8295639">
                  <a:extLst>
                    <a:ext uri="{9D8B030D-6E8A-4147-A177-3AD203B41FA5}">
                      <a16:colId xmlns:a16="http://schemas.microsoft.com/office/drawing/2014/main" val="45639693"/>
                    </a:ext>
                  </a:extLst>
                </a:gridCol>
              </a:tblGrid>
              <a:tr h="25452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NZ" dirty="0"/>
                        <a:t>Activity Focus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Z" dirty="0"/>
                        <a:t>Missions Details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861124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NZ" sz="1800" b="1" dirty="0"/>
                        <a:t>11. Pride &amp; Respect 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NZ" dirty="0"/>
                        <a:t>Being Respectful to Neighbours and Public, Helping Parents with Garden &amp; Home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3532824"/>
                  </a:ext>
                </a:extLst>
              </a:tr>
              <a:tr h="376877">
                <a:tc>
                  <a:txBody>
                    <a:bodyPr/>
                    <a:lstStyle/>
                    <a:p>
                      <a:r>
                        <a:rPr lang="en-NZ" sz="1800" b="1" dirty="0"/>
                        <a:t>12. Knowing Your Neighbours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Z" dirty="0"/>
                        <a:t>Know your Neighbours name and Phone number, Report if they need Help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402719"/>
                  </a:ext>
                </a:extLst>
              </a:tr>
              <a:tr h="376877">
                <a:tc>
                  <a:txBody>
                    <a:bodyPr/>
                    <a:lstStyle/>
                    <a:p>
                      <a:r>
                        <a:rPr lang="en-NZ" sz="1800" b="1" dirty="0"/>
                        <a:t>13. Knowing Your Community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Z" dirty="0"/>
                        <a:t>Know the Location of nearby Fire, Ambulance and Police Stations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4177430"/>
                  </a:ext>
                </a:extLst>
              </a:tr>
              <a:tr h="376877">
                <a:tc>
                  <a:txBody>
                    <a:bodyPr/>
                    <a:lstStyle/>
                    <a:p>
                      <a:r>
                        <a:rPr lang="en-NZ" sz="1800" b="1" dirty="0"/>
                        <a:t>14. Local Environmental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Z" dirty="0"/>
                        <a:t>Keep your Local Parks and streets Clean, Join local Community Support Groups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9491607"/>
                  </a:ext>
                </a:extLst>
              </a:tr>
              <a:tr h="376877">
                <a:tc>
                  <a:txBody>
                    <a:bodyPr/>
                    <a:lstStyle/>
                    <a:p>
                      <a:r>
                        <a:rPr lang="en-NZ" sz="1800" b="1" dirty="0"/>
                        <a:t>15. Cultural Awareness 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Z" dirty="0"/>
                        <a:t>Learn about the Community Cultures and History of the Neighbourhood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7416906"/>
                  </a:ext>
                </a:extLst>
              </a:tr>
            </a:tbl>
          </a:graphicData>
        </a:graphic>
      </p:graphicFrame>
      <p:grpSp>
        <p:nvGrpSpPr>
          <p:cNvPr id="6" name="Group 5">
            <a:extLst>
              <a:ext uri="{FF2B5EF4-FFF2-40B4-BE49-F238E27FC236}">
                <a16:creationId xmlns:a16="http://schemas.microsoft.com/office/drawing/2014/main" id="{E528AF01-83B6-44B7-B8E8-FA8D1311531F}"/>
              </a:ext>
            </a:extLst>
          </p:cNvPr>
          <p:cNvGrpSpPr/>
          <p:nvPr/>
        </p:nvGrpSpPr>
        <p:grpSpPr>
          <a:xfrm>
            <a:off x="10148195" y="4387806"/>
            <a:ext cx="1998084" cy="2470194"/>
            <a:chOff x="507478" y="914401"/>
            <a:chExt cx="3632905" cy="4694548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C020946-03CA-4787-A6F9-D7CFEE0525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07478" y="914401"/>
              <a:ext cx="3632905" cy="4694548"/>
            </a:xfrm>
            <a:prstGeom prst="rect">
              <a:avLst/>
            </a:prstGeom>
          </p:spPr>
        </p:pic>
        <p:pic>
          <p:nvPicPr>
            <p:cNvPr id="8" name="Picture 7" descr="master%20and%20badge%20Logo%20JNS%20copy.png">
              <a:extLst>
                <a:ext uri="{FF2B5EF4-FFF2-40B4-BE49-F238E27FC236}">
                  <a16:creationId xmlns:a16="http://schemas.microsoft.com/office/drawing/2014/main" id="{389E08DC-0628-4536-8C51-9299C9AEF80E}"/>
                </a:ext>
              </a:extLst>
            </p:cNvPr>
            <p:cNvPicPr/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91650" y="1329178"/>
              <a:ext cx="359320" cy="35222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" name="Picture 2" descr="E:\Te Papapa School6.jpg">
            <a:extLst>
              <a:ext uri="{FF2B5EF4-FFF2-40B4-BE49-F238E27FC236}">
                <a16:creationId xmlns:a16="http://schemas.microsoft.com/office/drawing/2014/main" id="{D9A55D1C-FFEC-42A2-B8DF-92D501CF2E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902" y="5142715"/>
            <a:ext cx="1790813" cy="15520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3">
            <a:extLst>
              <a:ext uri="{FF2B5EF4-FFF2-40B4-BE49-F238E27FC236}">
                <a16:creationId xmlns:a16="http://schemas.microsoft.com/office/drawing/2014/main" id="{327C013F-9115-4CD6-B615-66E3FB69B8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312" y="1295807"/>
            <a:ext cx="1132117" cy="11482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 descr="https://ceds.org/lake%20swimming.jpg">
            <a:extLst>
              <a:ext uri="{FF2B5EF4-FFF2-40B4-BE49-F238E27FC236}">
                <a16:creationId xmlns:a16="http://schemas.microsoft.com/office/drawing/2014/main" id="{A00B502D-D346-476E-A88D-40961B7D3C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620" y="5082581"/>
            <a:ext cx="2072640" cy="1554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637559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aveform">
  <a:themeElements>
    <a:clrScheme name="Waveform">
      <a:dk1>
        <a:sysClr val="windowText" lastClr="000000"/>
      </a:dk1>
      <a:lt1>
        <a:sysClr val="window" lastClr="FFFFFF"/>
      </a:lt1>
      <a:dk2>
        <a:srgbClr val="073E87"/>
      </a:dk2>
      <a:lt2>
        <a:srgbClr val="C6E7FC"/>
      </a:lt2>
      <a:accent1>
        <a:srgbClr val="31B6FD"/>
      </a:accent1>
      <a:accent2>
        <a:srgbClr val="4584D3"/>
      </a:accent2>
      <a:accent3>
        <a:srgbClr val="5BD078"/>
      </a:accent3>
      <a:accent4>
        <a:srgbClr val="A5D028"/>
      </a:accent4>
      <a:accent5>
        <a:srgbClr val="F5C040"/>
      </a:accent5>
      <a:accent6>
        <a:srgbClr val="05E0DB"/>
      </a:accent6>
      <a:hlink>
        <a:srgbClr val="0080FF"/>
      </a:hlink>
      <a:folHlink>
        <a:srgbClr val="5EAEFF"/>
      </a:folHlink>
    </a:clrScheme>
    <a:fontScheme name="Waveform">
      <a:majorFont>
        <a:latin typeface="Candara"/>
        <a:ea typeface=""/>
        <a:cs typeface=""/>
        <a:font script="Jpan" typeface="HGP明朝E"/>
        <a:font script="Hang" typeface="HY그래픽M"/>
        <a:font script="Hans" typeface="华文新魏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HGP明朝E"/>
        <a:font script="Hang" typeface="HY그래픽M"/>
        <a:font script="Hans" typeface="华文楷体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aveform">
      <a:fillStyleLst>
        <a:solidFill>
          <a:schemeClr val="phClr"/>
        </a:solidFill>
        <a:gradFill rotWithShape="1">
          <a:gsLst>
            <a:gs pos="0">
              <a:schemeClr val="phClr">
                <a:tint val="0"/>
              </a:schemeClr>
            </a:gs>
            <a:gs pos="44000">
              <a:schemeClr val="phClr">
                <a:tint val="60000"/>
                <a:satMod val="120000"/>
              </a:schemeClr>
            </a:gs>
            <a:gs pos="100000">
              <a:schemeClr val="phClr">
                <a:tint val="90000"/>
                <a:alpha val="100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20000"/>
                <a:lumMod val="120000"/>
              </a:schemeClr>
            </a:gs>
            <a:gs pos="100000">
              <a:schemeClr val="phClr">
                <a:shade val="89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75000"/>
              <a:lumMod val="8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prstMaterial="flat">
            <a:bevelT w="12700" h="12700"/>
          </a:sp3d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contourW="19050" prstMaterial="flat">
            <a:bevelT w="63500" h="63500"/>
            <a:contourClr>
              <a:schemeClr val="phClr">
                <a:shade val="25000"/>
                <a:satMod val="18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40000">
              <a:schemeClr val="phClr">
                <a:tint val="94000"/>
                <a:shade val="94000"/>
                <a:alpha val="100000"/>
                <a:satMod val="114000"/>
                <a:lumMod val="114000"/>
              </a:schemeClr>
            </a:gs>
            <a:gs pos="74000">
              <a:schemeClr val="phClr">
                <a:tint val="94000"/>
                <a:shade val="94000"/>
                <a:satMod val="128000"/>
                <a:lumMod val="100000"/>
              </a:schemeClr>
            </a:gs>
            <a:gs pos="100000">
              <a:schemeClr val="phClr">
                <a:tint val="98000"/>
                <a:shade val="100000"/>
                <a:hueMod val="98000"/>
                <a:satMod val="100000"/>
                <a:lumMod val="74000"/>
              </a:schemeClr>
            </a:gs>
          </a:gsLst>
          <a:path path="circle">
            <a:fillToRect l="20000" t="-40000" r="20000" b="14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6000"/>
                <a:satMod val="130000"/>
                <a:lumMod val="50000"/>
              </a:schemeClr>
              <a:schemeClr val="phClr">
                <a:tint val="96000"/>
                <a:satMod val="114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Waveform</Template>
  <TotalTime>19631</TotalTime>
  <Words>751</Words>
  <Application>Microsoft Office PowerPoint</Application>
  <PresentationFormat>Widescreen</PresentationFormat>
  <Paragraphs>118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Arial</vt:lpstr>
      <vt:lpstr>Calibri</vt:lpstr>
      <vt:lpstr>Candara</vt:lpstr>
      <vt:lpstr>Symbol</vt:lpstr>
      <vt:lpstr>Verdana</vt:lpstr>
      <vt:lpstr>Wingdings 2</vt:lpstr>
      <vt:lpstr>Waveform</vt:lpstr>
      <vt:lpstr> </vt:lpstr>
      <vt:lpstr>PowerPoint Presentation</vt:lpstr>
      <vt:lpstr>PowerPoint Presentation</vt:lpstr>
      <vt:lpstr>PowerPoint Presentation</vt:lpstr>
      <vt:lpstr>The JNS Learning Program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Strategic Alignment</vt:lpstr>
      <vt:lpstr>Program Team &amp; Working Group</vt:lpstr>
      <vt:lpstr>Our Partners &amp; Supporters</vt:lpstr>
      <vt:lpstr>Notes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glen green</dc:creator>
  <cp:lastModifiedBy>Neville Clifton - ALARMNZ</cp:lastModifiedBy>
  <cp:revision>383</cp:revision>
  <cp:lastPrinted>2017-06-09T04:41:11Z</cp:lastPrinted>
  <dcterms:created xsi:type="dcterms:W3CDTF">2017-06-09T01:57:02Z</dcterms:created>
  <dcterms:modified xsi:type="dcterms:W3CDTF">2017-11-11T12:24:09Z</dcterms:modified>
</cp:coreProperties>
</file>